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5072" r:id="rId2"/>
    <p:sldId id="670" r:id="rId3"/>
    <p:sldId id="4843" r:id="rId4"/>
    <p:sldId id="5073" r:id="rId5"/>
    <p:sldId id="5074" r:id="rId6"/>
    <p:sldId id="5086" r:id="rId7"/>
    <p:sldId id="5076" r:id="rId8"/>
    <p:sldId id="5087" r:id="rId9"/>
    <p:sldId id="5088" r:id="rId10"/>
    <p:sldId id="5038" r:id="rId11"/>
    <p:sldId id="5077" r:id="rId12"/>
    <p:sldId id="4830" r:id="rId13"/>
    <p:sldId id="4600" r:id="rId14"/>
    <p:sldId id="4601" r:id="rId15"/>
    <p:sldId id="5079" r:id="rId16"/>
    <p:sldId id="5080" r:id="rId17"/>
    <p:sldId id="5081" r:id="rId18"/>
    <p:sldId id="5078" r:id="rId19"/>
    <p:sldId id="3577" r:id="rId20"/>
    <p:sldId id="5082" r:id="rId21"/>
    <p:sldId id="5048" r:id="rId22"/>
    <p:sldId id="5042" r:id="rId23"/>
    <p:sldId id="5045" r:id="rId24"/>
    <p:sldId id="5056" r:id="rId25"/>
    <p:sldId id="5036" r:id="rId26"/>
    <p:sldId id="4536" r:id="rId27"/>
    <p:sldId id="5083" r:id="rId28"/>
    <p:sldId id="5089" r:id="rId29"/>
    <p:sldId id="3634" r:id="rId30"/>
    <p:sldId id="3642" r:id="rId31"/>
    <p:sldId id="5043" r:id="rId32"/>
    <p:sldId id="5058" r:id="rId33"/>
    <p:sldId id="4935" r:id="rId34"/>
    <p:sldId id="5084" r:id="rId35"/>
    <p:sldId id="4639" r:id="rId36"/>
    <p:sldId id="5085" r:id="rId37"/>
    <p:sldId id="5071" r:id="rId38"/>
    <p:sldId id="4641" r:id="rId39"/>
    <p:sldId id="4638" r:id="rId40"/>
    <p:sldId id="5044" r:id="rId41"/>
    <p:sldId id="5091" r:id="rId42"/>
    <p:sldId id="4842" r:id="rId43"/>
    <p:sldId id="25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93162D-74A6-4F76-E66E-A29C5AC90E69}" name="Andrew Freedman" initials="AF" userId="S::afreedman@shiftthework.com::be19472d-efd6-4a46-a1cf-c1736683f523" providerId="AD"/>
  <p188:author id="{006EBF97-5DEA-B8AB-09D1-7159025007DC}" name="Julie Gelb" initials="JG" userId="S::jgelb@shiftthework.com::5f683789-28e4-485b-92a3-142889a8c9b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th Spurrier" initials="BS" lastIdx="16" clrIdx="0">
    <p:extLst>
      <p:ext uri="{19B8F6BF-5375-455C-9EA6-DF929625EA0E}">
        <p15:presenceInfo xmlns:p15="http://schemas.microsoft.com/office/powerpoint/2012/main" userId="S::bspurrier@shiftthework.com::41f0ffbd-d0de-4fd8-9401-9bfab593c06b" providerId="AD"/>
      </p:ext>
    </p:extLst>
  </p:cmAuthor>
  <p:cmAuthor id="2" name="Andrew Freedman" initials="AF" lastIdx="25" clrIdx="1">
    <p:extLst>
      <p:ext uri="{19B8F6BF-5375-455C-9EA6-DF929625EA0E}">
        <p15:presenceInfo xmlns:p15="http://schemas.microsoft.com/office/powerpoint/2012/main" userId="S::afreedman@shiftthework.com::be19472d-efd6-4a46-a1cf-c1736683f523" providerId="AD"/>
      </p:ext>
    </p:extLst>
  </p:cmAuthor>
  <p:cmAuthor id="3" name="Jaime Torchiana" initials="JT" lastIdx="25" clrIdx="2">
    <p:extLst>
      <p:ext uri="{19B8F6BF-5375-455C-9EA6-DF929625EA0E}">
        <p15:presenceInfo xmlns:p15="http://schemas.microsoft.com/office/powerpoint/2012/main" userId="Jaime Torchiana" providerId="None"/>
      </p:ext>
    </p:extLst>
  </p:cmAuthor>
  <p:cmAuthor id="4" name="Catie Hargrove" initials="CH" lastIdx="13" clrIdx="3">
    <p:extLst>
      <p:ext uri="{19B8F6BF-5375-455C-9EA6-DF929625EA0E}">
        <p15:presenceInfo xmlns:p15="http://schemas.microsoft.com/office/powerpoint/2012/main" userId="S::chargrove@shiftthework.com::fb84d51d-470e-4498-8be2-507a3fe2f1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8DFF"/>
    <a:srgbClr val="2678E0"/>
    <a:srgbClr val="0C2340"/>
    <a:srgbClr val="FBFBFB"/>
    <a:srgbClr val="FBFBF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0" autoAdjust="0"/>
    <p:restoredTop sz="73758" autoAdjust="0"/>
  </p:normalViewPr>
  <p:slideViewPr>
    <p:cSldViewPr snapToGrid="0">
      <p:cViewPr varScale="1">
        <p:scale>
          <a:sx n="99" d="100"/>
          <a:sy n="99" d="100"/>
        </p:scale>
        <p:origin x="896" y="1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0" d="100"/>
          <a:sy n="70" d="100"/>
        </p:scale>
        <p:origin x="2547" y="5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2F8DFF"/>
              </a:solidFill>
              <a:ln w="19050">
                <a:solidFill>
                  <a:schemeClr val="lt1"/>
                </a:solidFill>
              </a:ln>
              <a:effectLst/>
            </c:spPr>
            <c:extLst>
              <c:ext xmlns:c16="http://schemas.microsoft.com/office/drawing/2014/chart" uri="{C3380CC4-5D6E-409C-BE32-E72D297353CC}">
                <c16:uniqueId val="{00000002-249E-C34A-A9F2-1B3A44584C09}"/>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249E-C34A-A9F2-1B3A44584C0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5DC-C146-881B-6725A9964CB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5DC-C146-881B-6725A9964CB6}"/>
              </c:ext>
            </c:extLst>
          </c:dPt>
          <c:cat>
            <c:strRef>
              <c:f>Sheet1!$A$2:$A$5</c:f>
              <c:strCache>
                <c:ptCount val="2"/>
                <c:pt idx="0">
                  <c:v>1st Qtr</c:v>
                </c:pt>
                <c:pt idx="1">
                  <c:v>2nd Qtr</c:v>
                </c:pt>
              </c:strCache>
            </c:strRef>
          </c:cat>
          <c:val>
            <c:numRef>
              <c:f>Sheet1!$B$2:$B$5</c:f>
              <c:numCache>
                <c:formatCode>General</c:formatCode>
                <c:ptCount val="4"/>
                <c:pt idx="0">
                  <c:v>89</c:v>
                </c:pt>
                <c:pt idx="1">
                  <c:v>11</c:v>
                </c:pt>
              </c:numCache>
            </c:numRef>
          </c:val>
          <c:extLst>
            <c:ext xmlns:c16="http://schemas.microsoft.com/office/drawing/2014/chart" uri="{C3380CC4-5D6E-409C-BE32-E72D297353CC}">
              <c16:uniqueId val="{00000000-249E-C34A-A9F2-1B3A44584C09}"/>
            </c:ext>
          </c:extLst>
        </c:ser>
        <c:dLbls>
          <c:showLegendKey val="0"/>
          <c:showVal val="0"/>
          <c:showCatName val="0"/>
          <c:showSerName val="0"/>
          <c:showPercent val="0"/>
          <c:showBubbleSize val="0"/>
          <c:showLeaderLines val="1"/>
        </c:dLbls>
        <c:firstSliceAng val="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2F8DFF"/>
              </a:solidFill>
              <a:ln w="19050">
                <a:solidFill>
                  <a:schemeClr val="lt1"/>
                </a:solidFill>
              </a:ln>
              <a:effectLst/>
            </c:spPr>
            <c:extLst>
              <c:ext xmlns:c16="http://schemas.microsoft.com/office/drawing/2014/chart" uri="{C3380CC4-5D6E-409C-BE32-E72D297353CC}">
                <c16:uniqueId val="{00000001-12FD-034D-ABD8-F6163814EBAC}"/>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12FD-034D-ABD8-F6163814EBA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2FD-034D-ABD8-F6163814EBA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2FD-034D-ABD8-F6163814EBAC}"/>
              </c:ext>
            </c:extLst>
          </c:dPt>
          <c:cat>
            <c:strRef>
              <c:f>Sheet1!$A$2:$A$5</c:f>
              <c:strCache>
                <c:ptCount val="2"/>
                <c:pt idx="0">
                  <c:v>1st Qtr</c:v>
                </c:pt>
                <c:pt idx="1">
                  <c:v>2nd Qtr</c:v>
                </c:pt>
              </c:strCache>
            </c:strRef>
          </c:cat>
          <c:val>
            <c:numRef>
              <c:f>Sheet1!$B$2:$B$5</c:f>
              <c:numCache>
                <c:formatCode>General</c:formatCode>
                <c:ptCount val="4"/>
                <c:pt idx="0">
                  <c:v>81</c:v>
                </c:pt>
                <c:pt idx="1">
                  <c:v>19</c:v>
                </c:pt>
              </c:numCache>
            </c:numRef>
          </c:val>
          <c:extLst>
            <c:ext xmlns:c16="http://schemas.microsoft.com/office/drawing/2014/chart" uri="{C3380CC4-5D6E-409C-BE32-E72D297353CC}">
              <c16:uniqueId val="{00000008-12FD-034D-ABD8-F6163814EBAC}"/>
            </c:ext>
          </c:extLst>
        </c:ser>
        <c:dLbls>
          <c:showLegendKey val="0"/>
          <c:showVal val="0"/>
          <c:showCatName val="0"/>
          <c:showSerName val="0"/>
          <c:showPercent val="0"/>
          <c:showBubbleSize val="0"/>
          <c:showLeaderLines val="1"/>
        </c:dLbls>
        <c:firstSliceAng val="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2F8DFF"/>
              </a:solidFill>
              <a:ln w="19050">
                <a:solidFill>
                  <a:schemeClr val="lt1"/>
                </a:solidFill>
              </a:ln>
              <a:effectLst/>
            </c:spPr>
            <c:extLst>
              <c:ext xmlns:c16="http://schemas.microsoft.com/office/drawing/2014/chart" uri="{C3380CC4-5D6E-409C-BE32-E72D297353CC}">
                <c16:uniqueId val="{00000001-7C0D-8C4C-9454-411C5D9D3D12}"/>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7C0D-8C4C-9454-411C5D9D3D1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C0D-8C4C-9454-411C5D9D3D1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C0D-8C4C-9454-411C5D9D3D12}"/>
              </c:ext>
            </c:extLst>
          </c:dPt>
          <c:cat>
            <c:strRef>
              <c:f>Sheet1!$A$2:$A$5</c:f>
              <c:strCache>
                <c:ptCount val="2"/>
                <c:pt idx="0">
                  <c:v>1st Qtr</c:v>
                </c:pt>
                <c:pt idx="1">
                  <c:v>2nd Qtr</c:v>
                </c:pt>
              </c:strCache>
            </c:strRef>
          </c:cat>
          <c:val>
            <c:numRef>
              <c:f>Sheet1!$B$2:$B$5</c:f>
              <c:numCache>
                <c:formatCode>General</c:formatCode>
                <c:ptCount val="4"/>
                <c:pt idx="0">
                  <c:v>70</c:v>
                </c:pt>
                <c:pt idx="1">
                  <c:v>30</c:v>
                </c:pt>
              </c:numCache>
            </c:numRef>
          </c:val>
          <c:extLst>
            <c:ext xmlns:c16="http://schemas.microsoft.com/office/drawing/2014/chart" uri="{C3380CC4-5D6E-409C-BE32-E72D297353CC}">
              <c16:uniqueId val="{00000008-7C0D-8C4C-9454-411C5D9D3D12}"/>
            </c:ext>
          </c:extLst>
        </c:ser>
        <c:dLbls>
          <c:showLegendKey val="0"/>
          <c:showVal val="0"/>
          <c:showCatName val="0"/>
          <c:showSerName val="0"/>
          <c:showPercent val="0"/>
          <c:showBubbleSize val="0"/>
          <c:showLeaderLines val="1"/>
        </c:dLbls>
        <c:firstSliceAng val="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2F8DFF"/>
              </a:solidFill>
              <a:ln w="19050">
                <a:solidFill>
                  <a:schemeClr val="lt1"/>
                </a:solidFill>
              </a:ln>
              <a:effectLst/>
            </c:spPr>
            <c:extLst>
              <c:ext xmlns:c16="http://schemas.microsoft.com/office/drawing/2014/chart" uri="{C3380CC4-5D6E-409C-BE32-E72D297353CC}">
                <c16:uniqueId val="{00000001-FE4E-9442-9CC2-41BA1D88D551}"/>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FE4E-9442-9CC2-41BA1D88D55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E4E-9442-9CC2-41BA1D88D55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E4E-9442-9CC2-41BA1D88D551}"/>
              </c:ext>
            </c:extLst>
          </c:dPt>
          <c:cat>
            <c:strRef>
              <c:f>Sheet1!$A$2:$A$5</c:f>
              <c:strCache>
                <c:ptCount val="2"/>
                <c:pt idx="0">
                  <c:v>1st Qtr</c:v>
                </c:pt>
                <c:pt idx="1">
                  <c:v>2nd Qtr</c:v>
                </c:pt>
              </c:strCache>
            </c:strRef>
          </c:cat>
          <c:val>
            <c:numRef>
              <c:f>Sheet1!$B$2:$B$5</c:f>
              <c:numCache>
                <c:formatCode>General</c:formatCode>
                <c:ptCount val="4"/>
                <c:pt idx="0">
                  <c:v>11</c:v>
                </c:pt>
                <c:pt idx="1">
                  <c:v>89</c:v>
                </c:pt>
              </c:numCache>
            </c:numRef>
          </c:val>
          <c:extLst>
            <c:ext xmlns:c16="http://schemas.microsoft.com/office/drawing/2014/chart" uri="{C3380CC4-5D6E-409C-BE32-E72D297353CC}">
              <c16:uniqueId val="{00000008-FE4E-9442-9CC2-41BA1D88D551}"/>
            </c:ext>
          </c:extLst>
        </c:ser>
        <c:dLbls>
          <c:showLegendKey val="0"/>
          <c:showVal val="0"/>
          <c:showCatName val="0"/>
          <c:showSerName val="0"/>
          <c:showPercent val="0"/>
          <c:showBubbleSize val="0"/>
          <c:showLeaderLines val="1"/>
        </c:dLbls>
        <c:firstSliceAng val="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2F8DFF"/>
              </a:solidFill>
              <a:ln w="19050">
                <a:solidFill>
                  <a:schemeClr val="lt1"/>
                </a:solidFill>
              </a:ln>
              <a:effectLst/>
            </c:spPr>
            <c:extLst>
              <c:ext xmlns:c16="http://schemas.microsoft.com/office/drawing/2014/chart" uri="{C3380CC4-5D6E-409C-BE32-E72D297353CC}">
                <c16:uniqueId val="{00000001-E1C4-C14E-A97C-74E5B918CECD}"/>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E1C4-C14E-A97C-74E5B918CEC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1C4-C14E-A97C-74E5B918CEC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1C4-C14E-A97C-74E5B918CECD}"/>
              </c:ext>
            </c:extLst>
          </c:dPt>
          <c:cat>
            <c:strRef>
              <c:f>Sheet1!$A$2:$A$5</c:f>
              <c:strCache>
                <c:ptCount val="2"/>
                <c:pt idx="0">
                  <c:v>1st Qtr</c:v>
                </c:pt>
                <c:pt idx="1">
                  <c:v>2nd Qtr</c:v>
                </c:pt>
              </c:strCache>
            </c:strRef>
          </c:cat>
          <c:val>
            <c:numRef>
              <c:f>Sheet1!$B$2:$B$5</c:f>
              <c:numCache>
                <c:formatCode>General</c:formatCode>
                <c:ptCount val="4"/>
                <c:pt idx="0">
                  <c:v>66</c:v>
                </c:pt>
                <c:pt idx="1">
                  <c:v>34</c:v>
                </c:pt>
              </c:numCache>
            </c:numRef>
          </c:val>
          <c:extLst>
            <c:ext xmlns:c16="http://schemas.microsoft.com/office/drawing/2014/chart" uri="{C3380CC4-5D6E-409C-BE32-E72D297353CC}">
              <c16:uniqueId val="{00000008-E1C4-C14E-A97C-74E5B918CECD}"/>
            </c:ext>
          </c:extLst>
        </c:ser>
        <c:dLbls>
          <c:showLegendKey val="0"/>
          <c:showVal val="0"/>
          <c:showCatName val="0"/>
          <c:showSerName val="0"/>
          <c:showPercent val="0"/>
          <c:showBubbleSize val="0"/>
          <c:showLeaderLines val="1"/>
        </c:dLbls>
        <c:firstSliceAng val="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2F8DFF"/>
              </a:solidFill>
              <a:ln w="19050">
                <a:solidFill>
                  <a:schemeClr val="lt1"/>
                </a:solidFill>
              </a:ln>
              <a:effectLst/>
            </c:spPr>
            <c:extLst>
              <c:ext xmlns:c16="http://schemas.microsoft.com/office/drawing/2014/chart" uri="{C3380CC4-5D6E-409C-BE32-E72D297353CC}">
                <c16:uniqueId val="{00000001-CF85-EF49-BF39-2A2773BD4A05}"/>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CF85-EF49-BF39-2A2773BD4A0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F85-EF49-BF39-2A2773BD4A0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F85-EF49-BF39-2A2773BD4A05}"/>
              </c:ext>
            </c:extLst>
          </c:dPt>
          <c:cat>
            <c:strRef>
              <c:f>Sheet1!$A$2:$A$5</c:f>
              <c:strCache>
                <c:ptCount val="2"/>
                <c:pt idx="0">
                  <c:v>1st Qtr</c:v>
                </c:pt>
                <c:pt idx="1">
                  <c:v>2nd Qtr</c:v>
                </c:pt>
              </c:strCache>
            </c:strRef>
          </c:cat>
          <c:val>
            <c:numRef>
              <c:f>Sheet1!$B$2:$B$5</c:f>
              <c:numCache>
                <c:formatCode>General</c:formatCode>
                <c:ptCount val="4"/>
                <c:pt idx="0">
                  <c:v>45</c:v>
                </c:pt>
                <c:pt idx="1">
                  <c:v>55</c:v>
                </c:pt>
              </c:numCache>
            </c:numRef>
          </c:val>
          <c:extLst>
            <c:ext xmlns:c16="http://schemas.microsoft.com/office/drawing/2014/chart" uri="{C3380CC4-5D6E-409C-BE32-E72D297353CC}">
              <c16:uniqueId val="{00000008-CF85-EF49-BF39-2A2773BD4A05}"/>
            </c:ext>
          </c:extLst>
        </c:ser>
        <c:dLbls>
          <c:showLegendKey val="0"/>
          <c:showVal val="0"/>
          <c:showCatName val="0"/>
          <c:showSerName val="0"/>
          <c:showPercent val="0"/>
          <c:showBubbleSize val="0"/>
          <c:showLeaderLines val="1"/>
        </c:dLbls>
        <c:firstSliceAng val="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8D0530-DFFF-4F6D-8A4E-4F7BBB8B0BFA}" type="datetimeFigureOut">
              <a:rPr lang="en-US" smtClean="0"/>
              <a:t>2/23/22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933796-74C1-4422-A325-6BF5F1A41A7F}" type="slidenum">
              <a:rPr lang="en-US" smtClean="0"/>
              <a:t>‹#›</a:t>
            </a:fld>
            <a:endParaRPr lang="en-US" dirty="0"/>
          </a:p>
        </p:txBody>
      </p:sp>
    </p:spTree>
    <p:extLst>
      <p:ext uri="{BB962C8B-B14F-4D97-AF65-F5344CB8AC3E}">
        <p14:creationId xmlns:p14="http://schemas.microsoft.com/office/powerpoint/2010/main" val="392121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AE5D2604-F3CF-4344-83DA-9C620527F8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161E7AD5-926C-42A9-ABF0-12E0DF2B93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Calibri Light" panose="020F0302020204030204" pitchFamily="34" charset="0"/>
              <a:cs typeface="Calibri Light"/>
            </a:endParaRPr>
          </a:p>
        </p:txBody>
      </p:sp>
      <p:sp>
        <p:nvSpPr>
          <p:cNvPr id="15364" name="Slide Number Placeholder 3">
            <a:extLst>
              <a:ext uri="{FF2B5EF4-FFF2-40B4-BE49-F238E27FC236}">
                <a16:creationId xmlns:a16="http://schemas.microsoft.com/office/drawing/2014/main" id="{CA1073B2-5637-425C-8C37-3981DCF71C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marL="0" marR="0" lvl="0" indent="0" algn="r" defTabSz="1827213" rtl="0" eaLnBrk="1" fontAlgn="base" latinLnBrk="0" hangingPunct="1">
              <a:lnSpc>
                <a:spcPct val="100000"/>
              </a:lnSpc>
              <a:spcBef>
                <a:spcPct val="0"/>
              </a:spcBef>
              <a:spcAft>
                <a:spcPct val="0"/>
              </a:spcAft>
              <a:buClrTx/>
              <a:buSzTx/>
              <a:buFontTx/>
              <a:buNone/>
              <a:tabLst/>
              <a:defRPr/>
            </a:pPr>
            <a:fld id="{80971996-77AB-4F23-BDDD-43F17093EC48}"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S PGothic" panose="020B0600070205080204" pitchFamily="34" charset="-128"/>
                <a:cs typeface="+mn-cs"/>
              </a:rPr>
              <a:pPr marL="0" marR="0" lvl="0" indent="0" algn="r" defTabSz="1827213"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23314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33796-74C1-4422-A325-6BF5F1A41A7F}" type="slidenum">
              <a:rPr lang="en-US" smtClean="0"/>
              <a:t>11</a:t>
            </a:fld>
            <a:endParaRPr lang="en-US" dirty="0"/>
          </a:p>
        </p:txBody>
      </p:sp>
    </p:spTree>
    <p:extLst>
      <p:ext uri="{BB962C8B-B14F-4D97-AF65-F5344CB8AC3E}">
        <p14:creationId xmlns:p14="http://schemas.microsoft.com/office/powerpoint/2010/main" val="2465235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 cannot solve tomorrow's complex challenges with yesterday or even today's thinking and approaches. </a:t>
            </a:r>
          </a:p>
          <a:p>
            <a:r>
              <a:rPr lang="en-US" dirty="0">
                <a:cs typeface="Calibri"/>
              </a:rPr>
              <a:t>Now is not the time for pride or ego, but rather to be open, curious, filled with wonder, and asking "what if?" And "how might we?" questions. </a:t>
            </a:r>
          </a:p>
          <a:p>
            <a:r>
              <a:rPr lang="en-US" dirty="0">
                <a:cs typeface="Calibri"/>
              </a:rPr>
              <a:t>Now is also not the time for leaders to take a "I/we know better than our people" stance. If the last 24 has taught us anything, it is that we actually don’t KNOW what we thought we knew, and what we thought was true and constant maybe isn’t. </a:t>
            </a:r>
          </a:p>
          <a:p>
            <a:endParaRPr lang="en-US" dirty="0">
              <a:cs typeface="Calibri"/>
            </a:endParaRPr>
          </a:p>
          <a:p>
            <a:r>
              <a:rPr lang="en-US" dirty="0">
                <a:cs typeface="Calibri"/>
              </a:rPr>
              <a:t>Bringing an inclusive approach to problem solving and business growth will foster engagement, learning, and performance in new and even bigger ways. THAT is the path we are on today. </a:t>
            </a:r>
          </a:p>
        </p:txBody>
      </p:sp>
      <p:sp>
        <p:nvSpPr>
          <p:cNvPr id="4" name="Slide Number Placeholder 3"/>
          <p:cNvSpPr>
            <a:spLocks noGrp="1"/>
          </p:cNvSpPr>
          <p:nvPr>
            <p:ph type="sldNum" sz="quarter" idx="5"/>
          </p:nvPr>
        </p:nvSpPr>
        <p:spPr/>
        <p:txBody>
          <a:bodyPr/>
          <a:lstStyle/>
          <a:p>
            <a:fld id="{BDC9E7FB-3339-C143-8A5A-8050637548E3}" type="slidenum">
              <a:rPr lang="en-US" smtClean="0"/>
              <a:t>12</a:t>
            </a:fld>
            <a:endParaRPr lang="en-US"/>
          </a:p>
        </p:txBody>
      </p:sp>
    </p:spTree>
    <p:extLst>
      <p:ext uri="{BB962C8B-B14F-4D97-AF65-F5344CB8AC3E}">
        <p14:creationId xmlns:p14="http://schemas.microsoft.com/office/powerpoint/2010/main" val="1349419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help you better understand the causes of stress for people, so we can connect this to the context of your work environment. </a:t>
            </a:r>
          </a:p>
        </p:txBody>
      </p:sp>
      <p:sp>
        <p:nvSpPr>
          <p:cNvPr id="4" name="Slide Number Placeholder 3"/>
          <p:cNvSpPr>
            <a:spLocks noGrp="1"/>
          </p:cNvSpPr>
          <p:nvPr>
            <p:ph type="sldNum" sz="quarter" idx="5"/>
          </p:nvPr>
        </p:nvSpPr>
        <p:spPr/>
        <p:txBody>
          <a:bodyPr/>
          <a:lstStyle/>
          <a:p>
            <a:fld id="{946510E2-FB79-644E-842E-BDEEC7A9B4C3}" type="slidenum">
              <a:rPr lang="en-US" smtClean="0"/>
              <a:t>13</a:t>
            </a:fld>
            <a:endParaRPr lang="en-US"/>
          </a:p>
        </p:txBody>
      </p:sp>
    </p:spTree>
    <p:extLst>
      <p:ext uri="{BB962C8B-B14F-4D97-AF65-F5344CB8AC3E}">
        <p14:creationId xmlns:p14="http://schemas.microsoft.com/office/powerpoint/2010/main" val="3623960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now have a better understanding of the causes – here are some of the effects. </a:t>
            </a:r>
          </a:p>
          <a:p>
            <a:r>
              <a:rPr lang="en-US" dirty="0"/>
              <a:t>This is important for you to get as a leader, so you can observe these things in yourself and your colleagues. </a:t>
            </a:r>
          </a:p>
          <a:p>
            <a:r>
              <a:rPr lang="en-US" dirty="0"/>
              <a:t>Leaders need to be adept at recognition and addressing these indicators as they become visible. </a:t>
            </a:r>
          </a:p>
          <a:p>
            <a:endParaRPr lang="en-US" dirty="0"/>
          </a:p>
          <a:p>
            <a:r>
              <a:rPr lang="en-US" dirty="0"/>
              <a:t>Keep in mind the criticality of authentic connection – starting with curiosity, empathy, and compassion – it creates space for productive dialogue. </a:t>
            </a:r>
          </a:p>
          <a:p>
            <a:endParaRPr lang="en-US" dirty="0"/>
          </a:p>
        </p:txBody>
      </p:sp>
      <p:sp>
        <p:nvSpPr>
          <p:cNvPr id="4" name="Slide Number Placeholder 3"/>
          <p:cNvSpPr>
            <a:spLocks noGrp="1"/>
          </p:cNvSpPr>
          <p:nvPr>
            <p:ph type="sldNum" sz="quarter" idx="5"/>
          </p:nvPr>
        </p:nvSpPr>
        <p:spPr/>
        <p:txBody>
          <a:bodyPr/>
          <a:lstStyle/>
          <a:p>
            <a:fld id="{946510E2-FB79-644E-842E-BDEEC7A9B4C3}" type="slidenum">
              <a:rPr lang="en-US" smtClean="0"/>
              <a:t>14</a:t>
            </a:fld>
            <a:endParaRPr lang="en-US"/>
          </a:p>
        </p:txBody>
      </p:sp>
    </p:spTree>
    <p:extLst>
      <p:ext uri="{BB962C8B-B14F-4D97-AF65-F5344CB8AC3E}">
        <p14:creationId xmlns:p14="http://schemas.microsoft.com/office/powerpoint/2010/main" val="1720848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AE5D2604-F3CF-4344-83DA-9C620527F8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161E7AD5-926C-42A9-ABF0-12E0DF2B93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Calibri Light" panose="020F0302020204030204" pitchFamily="34" charset="0"/>
              <a:cs typeface="Calibri Light"/>
            </a:endParaRPr>
          </a:p>
        </p:txBody>
      </p:sp>
      <p:sp>
        <p:nvSpPr>
          <p:cNvPr id="15364" name="Slide Number Placeholder 3">
            <a:extLst>
              <a:ext uri="{FF2B5EF4-FFF2-40B4-BE49-F238E27FC236}">
                <a16:creationId xmlns:a16="http://schemas.microsoft.com/office/drawing/2014/main" id="{CA1073B2-5637-425C-8C37-3981DCF71C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marL="0" marR="0" lvl="0" indent="0" algn="r" defTabSz="1827213" rtl="0" eaLnBrk="1" fontAlgn="base" latinLnBrk="0" hangingPunct="1">
              <a:lnSpc>
                <a:spcPct val="100000"/>
              </a:lnSpc>
              <a:spcBef>
                <a:spcPct val="0"/>
              </a:spcBef>
              <a:spcAft>
                <a:spcPct val="0"/>
              </a:spcAft>
              <a:buClrTx/>
              <a:buSzTx/>
              <a:buFontTx/>
              <a:buNone/>
              <a:tabLst/>
              <a:defRPr/>
            </a:pPr>
            <a:fld id="{80971996-77AB-4F23-BDDD-43F17093EC48}"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S PGothic" panose="020B0600070205080204" pitchFamily="34" charset="-128"/>
                <a:cs typeface="+mn-cs"/>
              </a:rPr>
              <a:pPr marL="0" marR="0" lvl="0" indent="0" algn="r" defTabSz="1827213"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89600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4200" y="379413"/>
            <a:ext cx="5486400" cy="3086100"/>
          </a:xfrm>
        </p:spPr>
      </p:sp>
      <p:sp>
        <p:nvSpPr>
          <p:cNvPr id="3" name="Notes Placeholder 2"/>
          <p:cNvSpPr>
            <a:spLocks noGrp="1"/>
          </p:cNvSpPr>
          <p:nvPr>
            <p:ph type="body" idx="1"/>
          </p:nvPr>
        </p:nvSpPr>
        <p:spPr>
          <a:xfrm>
            <a:off x="685800" y="3731810"/>
            <a:ext cx="5486400" cy="3600450"/>
          </a:xfrm>
        </p:spPr>
        <p:txBody>
          <a:bodyPr/>
          <a:lstStyle/>
          <a:p>
            <a:r>
              <a:rPr lang="en-US" dirty="0">
                <a:effectLst/>
              </a:rPr>
              <a:t>Here we have the SHIFT high performance system, based upon research and experience with organizational and human performance improvement (Geary </a:t>
            </a:r>
            <a:r>
              <a:rPr lang="en-US" dirty="0" err="1">
                <a:effectLst/>
              </a:rPr>
              <a:t>Rummler</a:t>
            </a:r>
            <a:r>
              <a:rPr lang="en-US" dirty="0">
                <a:effectLst/>
              </a:rPr>
              <a:t>, Thomas </a:t>
            </a:r>
            <a:r>
              <a:rPr lang="en-US" dirty="0" err="1">
                <a:effectLst/>
              </a:rPr>
              <a:t>Glibert</a:t>
            </a:r>
            <a:r>
              <a:rPr lang="en-US" dirty="0">
                <a:effectLst/>
              </a:rPr>
              <a:t>, Joe Harless)– </a:t>
            </a:r>
          </a:p>
          <a:p>
            <a:endParaRPr lang="en-US" b="1" dirty="0">
              <a:effectLst/>
            </a:endParaRPr>
          </a:p>
          <a:p>
            <a:r>
              <a:rPr lang="en-US" b="1" dirty="0">
                <a:effectLst/>
              </a:rPr>
              <a:t>Each of these 6 arrows/influences has a direct impact on an individual, team, or organization’s ability to perform to consistently perform at high levels – akin to your stars, and to do it with unnecessary friction. Your job is to be an architect who integrates and aligns the work systems. </a:t>
            </a:r>
          </a:p>
          <a:p>
            <a:endParaRPr lang="en-US" b="1" dirty="0">
              <a:effectLst/>
            </a:endParaRPr>
          </a:p>
          <a:p>
            <a:r>
              <a:rPr lang="en-US" b="1" dirty="0">
                <a:effectLst/>
              </a:rPr>
              <a:t>The top 3 influences are external to the human doing the work – what the organization and leaders do “to” their people. The bottom 3 are what the human brings to the job. In high-performing organizations, all 6 are well aligned and work interdependently in a seamless fashion. – This is hard, partly because there are often different leaders who “own” each of the influences. (Cite an example of those designing compensation/total rewards programs are not the same people setting job expectations or giving direct performance feedback)</a:t>
            </a:r>
          </a:p>
          <a:p>
            <a:endParaRPr lang="en-US" dirty="0">
              <a:effectLst/>
            </a:endParaRPr>
          </a:p>
          <a:p>
            <a:r>
              <a:rPr lang="en-US" dirty="0"/>
              <a:t>The most effective organizations we’ve seen </a:t>
            </a:r>
            <a:r>
              <a:rPr lang="en-US" b="1" dirty="0">
                <a:effectLst/>
              </a:rPr>
              <a:t>take what they know about the individual (below the midline – skills/knowledge and motivations/preference and capacity/job fit </a:t>
            </a:r>
            <a:r>
              <a:rPr lang="en-US" dirty="0"/>
              <a:t>and use the to inform the top lever of “Expectations and Feedback. “  If you’re giving feedback or “coaching” without considering those things and without some questions in mind that first seek insight, you’re reducing your leadership impact. </a:t>
            </a:r>
          </a:p>
        </p:txBody>
      </p:sp>
      <p:sp>
        <p:nvSpPr>
          <p:cNvPr id="4" name="Slide Number Placeholder 3"/>
          <p:cNvSpPr>
            <a:spLocks noGrp="1"/>
          </p:cNvSpPr>
          <p:nvPr>
            <p:ph type="sldNum" sz="quarter" idx="5"/>
          </p:nvPr>
        </p:nvSpPr>
        <p:spPr/>
        <p:txBody>
          <a:bodyPr/>
          <a:lstStyle/>
          <a:p>
            <a:fld id="{42933796-74C1-4422-A325-6BF5F1A41A7F}" type="slidenum">
              <a:rPr lang="en-US" smtClean="0"/>
              <a:t>19</a:t>
            </a:fld>
            <a:endParaRPr lang="en-US" dirty="0"/>
          </a:p>
        </p:txBody>
      </p:sp>
    </p:spTree>
    <p:extLst>
      <p:ext uri="{BB962C8B-B14F-4D97-AF65-F5344CB8AC3E}">
        <p14:creationId xmlns:p14="http://schemas.microsoft.com/office/powerpoint/2010/main" val="2261224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33796-74C1-4422-A325-6BF5F1A41A7F}" type="slidenum">
              <a:rPr lang="en-US" smtClean="0"/>
              <a:t>21</a:t>
            </a:fld>
            <a:endParaRPr lang="en-US" dirty="0"/>
          </a:p>
        </p:txBody>
      </p:sp>
    </p:spTree>
    <p:extLst>
      <p:ext uri="{BB962C8B-B14F-4D97-AF65-F5344CB8AC3E}">
        <p14:creationId xmlns:p14="http://schemas.microsoft.com/office/powerpoint/2010/main" val="749543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33796-74C1-4422-A325-6BF5F1A41A7F}" type="slidenum">
              <a:rPr lang="en-US" smtClean="0"/>
              <a:t>22</a:t>
            </a:fld>
            <a:endParaRPr lang="en-US" dirty="0"/>
          </a:p>
        </p:txBody>
      </p:sp>
    </p:spTree>
    <p:extLst>
      <p:ext uri="{BB962C8B-B14F-4D97-AF65-F5344CB8AC3E}">
        <p14:creationId xmlns:p14="http://schemas.microsoft.com/office/powerpoint/2010/main" val="2069692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2933796-74C1-4422-A325-6BF5F1A41A7F}" type="slidenum">
              <a:rPr lang="en-US" smtClean="0"/>
              <a:t>23</a:t>
            </a:fld>
            <a:endParaRPr lang="en-US" dirty="0"/>
          </a:p>
        </p:txBody>
      </p:sp>
    </p:spTree>
    <p:extLst>
      <p:ext uri="{BB962C8B-B14F-4D97-AF65-F5344CB8AC3E}">
        <p14:creationId xmlns:p14="http://schemas.microsoft.com/office/powerpoint/2010/main" val="3332826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Shed old habits and outdated processes</a:t>
            </a:r>
          </a:p>
        </p:txBody>
      </p:sp>
      <p:sp>
        <p:nvSpPr>
          <p:cNvPr id="4" name="Slide Number Placeholder 3"/>
          <p:cNvSpPr>
            <a:spLocks noGrp="1"/>
          </p:cNvSpPr>
          <p:nvPr>
            <p:ph type="sldNum" sz="quarter" idx="5"/>
          </p:nvPr>
        </p:nvSpPr>
        <p:spPr/>
        <p:txBody>
          <a:bodyPr/>
          <a:lstStyle/>
          <a:p>
            <a:fld id="{42933796-74C1-4422-A325-6BF5F1A41A7F}" type="slidenum">
              <a:rPr lang="en-US" smtClean="0"/>
              <a:t>24</a:t>
            </a:fld>
            <a:endParaRPr lang="en-US" dirty="0"/>
          </a:p>
        </p:txBody>
      </p:sp>
    </p:spTree>
    <p:extLst>
      <p:ext uri="{BB962C8B-B14F-4D97-AF65-F5344CB8AC3E}">
        <p14:creationId xmlns:p14="http://schemas.microsoft.com/office/powerpoint/2010/main" val="3789172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33796-74C1-4422-A325-6BF5F1A41A7F}" type="slidenum">
              <a:rPr lang="en-US" smtClean="0"/>
              <a:t>3</a:t>
            </a:fld>
            <a:endParaRPr lang="en-US" dirty="0"/>
          </a:p>
        </p:txBody>
      </p:sp>
    </p:spTree>
    <p:extLst>
      <p:ext uri="{BB962C8B-B14F-4D97-AF65-F5344CB8AC3E}">
        <p14:creationId xmlns:p14="http://schemas.microsoft.com/office/powerpoint/2010/main" val="2695967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51D691-46F6-43B2-817D-B5F08037B378}" type="slidenum">
              <a:rPr lang="en-US" smtClean="0"/>
              <a:t>25</a:t>
            </a:fld>
            <a:endParaRPr lang="en-US"/>
          </a:p>
        </p:txBody>
      </p:sp>
    </p:spTree>
    <p:extLst>
      <p:ext uri="{BB962C8B-B14F-4D97-AF65-F5344CB8AC3E}">
        <p14:creationId xmlns:p14="http://schemas.microsoft.com/office/powerpoint/2010/main" val="2780823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what outdated rituals, routines, practices or processes that do you need to shed in order to reduce barriers to engagement and performance – to address root causes of burnout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1AF30-54AB-42E4-B932-7716AA4E9B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662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06B396-0212-7746-9358-11578665F56D}" type="slidenum">
              <a:rPr lang="en-US" smtClean="0"/>
              <a:t>27</a:t>
            </a:fld>
            <a:endParaRPr lang="en-US"/>
          </a:p>
        </p:txBody>
      </p:sp>
    </p:spTree>
    <p:extLst>
      <p:ext uri="{BB962C8B-B14F-4D97-AF65-F5344CB8AC3E}">
        <p14:creationId xmlns:p14="http://schemas.microsoft.com/office/powerpoint/2010/main" val="2547825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are going through the motion without the intention behind it, your employees will know. Your team’s mindset starts with your mindset.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1AF30-54AB-42E4-B932-7716AA4E9B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520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1. Let the employee go first - i.e. before I start with my headline, interested to get your perspective. What are the top 1-2 areas in which you feel you shined, and 1-2 biggest learnings. Then provide your perspective - "when I thought about this…"- Communicates value because you took the time to prepare</a:t>
            </a:r>
          </a:p>
          <a:p>
            <a:pPr rtl="0" fontAlgn="ctr"/>
            <a:r>
              <a:rPr lang="en-US" sz="1200" b="0" i="0" kern="1200" dirty="0">
                <a:solidFill>
                  <a:schemeClr val="tx1"/>
                </a:solidFill>
                <a:effectLst/>
                <a:latin typeface="+mn-lt"/>
                <a:ea typeface="+mn-ea"/>
                <a:cs typeface="+mn-cs"/>
              </a:rPr>
              <a:t>2. Make it real – be authentic</a:t>
            </a:r>
          </a:p>
          <a:p>
            <a:pPr rtl="0" fontAlgn="ctr"/>
            <a:r>
              <a:rPr lang="en-US" sz="1200" b="0" i="0" kern="1200" dirty="0">
                <a:solidFill>
                  <a:schemeClr val="tx1"/>
                </a:solidFill>
                <a:effectLst/>
                <a:latin typeface="+mn-lt"/>
                <a:ea typeface="+mn-ea"/>
                <a:cs typeface="+mn-cs"/>
              </a:rPr>
              <a:t>3. Connect the dots - connect themes and how they impact future growth</a:t>
            </a:r>
          </a:p>
          <a:p>
            <a:pPr rtl="0" fontAlgn="ctr"/>
            <a:r>
              <a:rPr lang="en-US" sz="1200" b="0" i="0" kern="1200" dirty="0">
                <a:solidFill>
                  <a:schemeClr val="tx1"/>
                </a:solidFill>
                <a:effectLst/>
                <a:latin typeface="+mn-lt"/>
                <a:ea typeface="+mn-ea"/>
                <a:cs typeface="+mn-cs"/>
              </a:rPr>
              <a:t>Move it forward - be actionable on what these themes could mean for next year</a:t>
            </a:r>
          </a:p>
          <a:p>
            <a:pPr rtl="0" fontAlgn="ctr"/>
            <a:r>
              <a:rPr lang="en-US" sz="1200" b="0" i="0" kern="1200" dirty="0">
                <a:solidFill>
                  <a:schemeClr val="tx1"/>
                </a:solidFill>
                <a:effectLst/>
                <a:latin typeface="+mn-lt"/>
                <a:ea typeface="+mn-ea"/>
                <a:cs typeface="+mn-cs"/>
              </a:rPr>
              <a:t>4. Cement the learning - as we close the conversation, what is it that you now feel that you KNOW, FEEL, and what are you going to DO</a:t>
            </a:r>
          </a:p>
          <a:p>
            <a:pPr lvl="1" rtl="0" fontAlgn="ctr"/>
            <a:r>
              <a:rPr lang="en-US" sz="1200" b="0" i="0" kern="1200" dirty="0">
                <a:solidFill>
                  <a:schemeClr val="tx1"/>
                </a:solidFill>
                <a:effectLst/>
                <a:latin typeface="+mn-lt"/>
                <a:ea typeface="+mn-ea"/>
                <a:cs typeface="+mn-cs"/>
              </a:rPr>
              <a:t>Respect that this could be an ongoing discussion - make sure there is some action, even if it means scheduling a follow up call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1AF30-54AB-42E4-B932-7716AA4E9B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505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33796-74C1-4422-A325-6BF5F1A41A7F}" type="slidenum">
              <a:rPr lang="en-US" smtClean="0"/>
              <a:t>31</a:t>
            </a:fld>
            <a:endParaRPr lang="en-US" dirty="0"/>
          </a:p>
        </p:txBody>
      </p:sp>
    </p:spTree>
    <p:extLst>
      <p:ext uri="{BB962C8B-B14F-4D97-AF65-F5344CB8AC3E}">
        <p14:creationId xmlns:p14="http://schemas.microsoft.com/office/powerpoint/2010/main" val="4047380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33796-74C1-4422-A325-6BF5F1A41A7F}" type="slidenum">
              <a:rPr lang="en-US" smtClean="0"/>
              <a:t>32</a:t>
            </a:fld>
            <a:endParaRPr lang="en-US" dirty="0"/>
          </a:p>
        </p:txBody>
      </p:sp>
    </p:spTree>
    <p:extLst>
      <p:ext uri="{BB962C8B-B14F-4D97-AF65-F5344CB8AC3E}">
        <p14:creationId xmlns:p14="http://schemas.microsoft.com/office/powerpoint/2010/main" val="2142627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AE5D2604-F3CF-4344-83DA-9C620527F8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161E7AD5-926C-42A9-ABF0-12E0DF2B93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Calibri Light" panose="020F0302020204030204" pitchFamily="34" charset="0"/>
            </a:endParaRPr>
          </a:p>
        </p:txBody>
      </p:sp>
      <p:sp>
        <p:nvSpPr>
          <p:cNvPr id="15364" name="Slide Number Placeholder 3">
            <a:extLst>
              <a:ext uri="{FF2B5EF4-FFF2-40B4-BE49-F238E27FC236}">
                <a16:creationId xmlns:a16="http://schemas.microsoft.com/office/drawing/2014/main" id="{CA1073B2-5637-425C-8C37-3981DCF71C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marL="0" marR="0" lvl="0" indent="0" algn="r" defTabSz="1827213" rtl="0" eaLnBrk="1" fontAlgn="base" latinLnBrk="0" hangingPunct="1">
              <a:lnSpc>
                <a:spcPct val="100000"/>
              </a:lnSpc>
              <a:spcBef>
                <a:spcPct val="0"/>
              </a:spcBef>
              <a:spcAft>
                <a:spcPct val="0"/>
              </a:spcAft>
              <a:buClrTx/>
              <a:buSzTx/>
              <a:buFontTx/>
              <a:buNone/>
              <a:tabLst/>
              <a:defRPr/>
            </a:pPr>
            <a:fld id="{80971996-77AB-4F23-BDDD-43F17093EC48}"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S PGothic" panose="020B0600070205080204" pitchFamily="34" charset="-128"/>
                <a:cs typeface="+mn-cs"/>
              </a:rPr>
              <a:pPr marL="0" marR="0" lvl="0" indent="0" algn="r" defTabSz="1827213"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048399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6510E2-FB79-644E-842E-BDEEC7A9B4C3}" type="slidenum">
              <a:rPr lang="en-US" smtClean="0"/>
              <a:t>34</a:t>
            </a:fld>
            <a:endParaRPr lang="en-US"/>
          </a:p>
        </p:txBody>
      </p:sp>
    </p:spTree>
    <p:extLst>
      <p:ext uri="{BB962C8B-B14F-4D97-AF65-F5344CB8AC3E}">
        <p14:creationId xmlns:p14="http://schemas.microsoft.com/office/powerpoint/2010/main" val="2781093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AE5D2604-F3CF-4344-83DA-9C620527F8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161E7AD5-926C-42A9-ABF0-12E0DF2B93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alibri Light"/>
                <a:cs typeface="Calibri Light"/>
              </a:rPr>
              <a:t>The role of the leader – now, and always is to create a barrier-free work environment. </a:t>
            </a:r>
          </a:p>
          <a:p>
            <a:r>
              <a:rPr lang="en-US" altLang="en-US" dirty="0">
                <a:latin typeface="Calibri Light"/>
                <a:cs typeface="Calibri Light"/>
              </a:rPr>
              <a:t>We need you to consider – then take action on what you can do to understand what barriers to excellence exist, and then to eliminate them. Only then will you be able to truly attract, grow, and retain the best talent possible. </a:t>
            </a:r>
            <a:endParaRPr lang="en-US" altLang="en-US" dirty="0">
              <a:latin typeface="Calibri Light" panose="020F0302020204030204" pitchFamily="34" charset="0"/>
              <a:cs typeface="Calibri Light"/>
            </a:endParaRPr>
          </a:p>
        </p:txBody>
      </p:sp>
      <p:sp>
        <p:nvSpPr>
          <p:cNvPr id="15364" name="Slide Number Placeholder 3">
            <a:extLst>
              <a:ext uri="{FF2B5EF4-FFF2-40B4-BE49-F238E27FC236}">
                <a16:creationId xmlns:a16="http://schemas.microsoft.com/office/drawing/2014/main" id="{CA1073B2-5637-425C-8C37-3981DCF71C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marL="0" marR="0" lvl="0" indent="0" algn="r" defTabSz="1827213" rtl="0" eaLnBrk="1" fontAlgn="base" latinLnBrk="0" hangingPunct="1">
              <a:lnSpc>
                <a:spcPct val="100000"/>
              </a:lnSpc>
              <a:spcBef>
                <a:spcPct val="0"/>
              </a:spcBef>
              <a:spcAft>
                <a:spcPct val="0"/>
              </a:spcAft>
              <a:buClrTx/>
              <a:buSzTx/>
              <a:buFontTx/>
              <a:buNone/>
              <a:tabLst/>
              <a:defRPr/>
            </a:pPr>
            <a:fld id="{80971996-77AB-4F23-BDDD-43F17093EC48}"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S PGothic" panose="020B0600070205080204" pitchFamily="34" charset="-128"/>
                <a:cs typeface="+mn-cs"/>
              </a:rPr>
              <a:pPr marL="0" marR="0" lvl="0" indent="0" algn="r" defTabSz="1827213"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816336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33796-74C1-4422-A325-6BF5F1A41A7F}" type="slidenum">
              <a:rPr lang="en-US" smtClean="0"/>
              <a:t>4</a:t>
            </a:fld>
            <a:endParaRPr lang="en-US" dirty="0"/>
          </a:p>
        </p:txBody>
      </p:sp>
    </p:spTree>
    <p:extLst>
      <p:ext uri="{BB962C8B-B14F-4D97-AF65-F5344CB8AC3E}">
        <p14:creationId xmlns:p14="http://schemas.microsoft.com/office/powerpoint/2010/main" val="1251473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33796-74C1-4422-A325-6BF5F1A41A7F}" type="slidenum">
              <a:rPr lang="en-US" smtClean="0"/>
              <a:t>37</a:t>
            </a:fld>
            <a:endParaRPr lang="en-US" dirty="0"/>
          </a:p>
        </p:txBody>
      </p:sp>
    </p:spTree>
    <p:extLst>
      <p:ext uri="{BB962C8B-B14F-4D97-AF65-F5344CB8AC3E}">
        <p14:creationId xmlns:p14="http://schemas.microsoft.com/office/powerpoint/2010/main" val="3469408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6510E2-FB79-644E-842E-BDEEC7A9B4C3}" type="slidenum">
              <a:rPr lang="en-US" smtClean="0"/>
              <a:t>38</a:t>
            </a:fld>
            <a:endParaRPr lang="en-US"/>
          </a:p>
        </p:txBody>
      </p:sp>
    </p:spTree>
    <p:extLst>
      <p:ext uri="{BB962C8B-B14F-4D97-AF65-F5344CB8AC3E}">
        <p14:creationId xmlns:p14="http://schemas.microsoft.com/office/powerpoint/2010/main" val="3525241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33796-74C1-4422-A325-6BF5F1A41A7F}" type="slidenum">
              <a:rPr lang="en-US" smtClean="0"/>
              <a:t>40</a:t>
            </a:fld>
            <a:endParaRPr lang="en-US" dirty="0"/>
          </a:p>
        </p:txBody>
      </p:sp>
    </p:spTree>
    <p:extLst>
      <p:ext uri="{BB962C8B-B14F-4D97-AF65-F5344CB8AC3E}">
        <p14:creationId xmlns:p14="http://schemas.microsoft.com/office/powerpoint/2010/main" val="516070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33796-74C1-4422-A325-6BF5F1A41A7F}" type="slidenum">
              <a:rPr lang="en-US" smtClean="0"/>
              <a:t>41</a:t>
            </a:fld>
            <a:endParaRPr lang="en-US" dirty="0"/>
          </a:p>
        </p:txBody>
      </p:sp>
    </p:spTree>
    <p:extLst>
      <p:ext uri="{BB962C8B-B14F-4D97-AF65-F5344CB8AC3E}">
        <p14:creationId xmlns:p14="http://schemas.microsoft.com/office/powerpoint/2010/main" val="1604302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33796-74C1-4422-A325-6BF5F1A41A7F}" type="slidenum">
              <a:rPr lang="en-US" smtClean="0"/>
              <a:t>43</a:t>
            </a:fld>
            <a:endParaRPr lang="en-US" dirty="0"/>
          </a:p>
        </p:txBody>
      </p:sp>
    </p:spTree>
    <p:extLst>
      <p:ext uri="{BB962C8B-B14F-4D97-AF65-F5344CB8AC3E}">
        <p14:creationId xmlns:p14="http://schemas.microsoft.com/office/powerpoint/2010/main" val="227641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(World Health Organization) in their 11</a:t>
            </a:r>
            <a:r>
              <a:rPr lang="en-US" baseline="30000" dirty="0"/>
              <a:t>th</a:t>
            </a:r>
            <a:r>
              <a:rPr lang="en-US" dirty="0"/>
              <a:t> revision of their International Classification of Diseases, deemed Burnout as an occupational phenomenon – something caused in, and by the workplace, and, as we look at the definition, I want you to see that this syndrome is caused by organizational systems – things that leaders can most definitely influence. </a:t>
            </a:r>
          </a:p>
        </p:txBody>
      </p:sp>
      <p:sp>
        <p:nvSpPr>
          <p:cNvPr id="4" name="Slide Number Placeholder 3"/>
          <p:cNvSpPr>
            <a:spLocks noGrp="1"/>
          </p:cNvSpPr>
          <p:nvPr>
            <p:ph type="sldNum" sz="quarter" idx="5"/>
          </p:nvPr>
        </p:nvSpPr>
        <p:spPr/>
        <p:txBody>
          <a:bodyPr/>
          <a:lstStyle/>
          <a:p>
            <a:fld id="{42933796-74C1-4422-A325-6BF5F1A41A7F}" type="slidenum">
              <a:rPr lang="en-US" smtClean="0"/>
              <a:t>5</a:t>
            </a:fld>
            <a:endParaRPr lang="en-US" dirty="0"/>
          </a:p>
        </p:txBody>
      </p:sp>
    </p:spTree>
    <p:extLst>
      <p:ext uri="{BB962C8B-B14F-4D97-AF65-F5344CB8AC3E}">
        <p14:creationId xmlns:p14="http://schemas.microsoft.com/office/powerpoint/2010/main" val="332274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33796-74C1-4422-A325-6BF5F1A41A7F}" type="slidenum">
              <a:rPr lang="en-US" smtClean="0"/>
              <a:t>6</a:t>
            </a:fld>
            <a:endParaRPr lang="en-US" dirty="0"/>
          </a:p>
        </p:txBody>
      </p:sp>
    </p:spTree>
    <p:extLst>
      <p:ext uri="{BB962C8B-B14F-4D97-AF65-F5344CB8AC3E}">
        <p14:creationId xmlns:p14="http://schemas.microsoft.com/office/powerpoint/2010/main" val="3192286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33796-74C1-4422-A325-6BF5F1A41A7F}" type="slidenum">
              <a:rPr lang="en-US" smtClean="0"/>
              <a:t>7</a:t>
            </a:fld>
            <a:endParaRPr lang="en-US" dirty="0"/>
          </a:p>
        </p:txBody>
      </p:sp>
    </p:spTree>
    <p:extLst>
      <p:ext uri="{BB962C8B-B14F-4D97-AF65-F5344CB8AC3E}">
        <p14:creationId xmlns:p14="http://schemas.microsoft.com/office/powerpoint/2010/main" val="3998062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33796-74C1-4422-A325-6BF5F1A41A7F}" type="slidenum">
              <a:rPr lang="en-US" smtClean="0"/>
              <a:t>8</a:t>
            </a:fld>
            <a:endParaRPr lang="en-US" dirty="0"/>
          </a:p>
        </p:txBody>
      </p:sp>
    </p:spTree>
    <p:extLst>
      <p:ext uri="{BB962C8B-B14F-4D97-AF65-F5344CB8AC3E}">
        <p14:creationId xmlns:p14="http://schemas.microsoft.com/office/powerpoint/2010/main" val="1879846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33796-74C1-4422-A325-6BF5F1A41A7F}" type="slidenum">
              <a:rPr lang="en-US" smtClean="0"/>
              <a:t>9</a:t>
            </a:fld>
            <a:endParaRPr lang="en-US" dirty="0"/>
          </a:p>
        </p:txBody>
      </p:sp>
    </p:spTree>
    <p:extLst>
      <p:ext uri="{BB962C8B-B14F-4D97-AF65-F5344CB8AC3E}">
        <p14:creationId xmlns:p14="http://schemas.microsoft.com/office/powerpoint/2010/main" val="2279282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any of this matter? </a:t>
            </a:r>
          </a:p>
          <a:p>
            <a:r>
              <a:rPr lang="en-US" dirty="0"/>
              <a:t>Aside from the massive issue that our fellow humans – each and all of us, are struggling mightily, there is significant economic and value-based impact on our organizations. </a:t>
            </a:r>
          </a:p>
          <a:p>
            <a:r>
              <a:rPr lang="en-US" dirty="0"/>
              <a:t>The Great Resignation, or Reshuffle, or Reevaluation – whatever you want to call it – is a real thing, and only picking up steam. </a:t>
            </a:r>
          </a:p>
          <a:p>
            <a:endParaRPr lang="en-US" dirty="0"/>
          </a:p>
          <a:p>
            <a:r>
              <a:rPr lang="en-US" dirty="0"/>
              <a:t>People are voting with their feet and making employment choices that better align with what is most important to them. And leaders need to understand how to effectively deal with this – by doing more than just throwing cash at people. </a:t>
            </a:r>
          </a:p>
        </p:txBody>
      </p:sp>
      <p:sp>
        <p:nvSpPr>
          <p:cNvPr id="4" name="Slide Number Placeholder 3"/>
          <p:cNvSpPr>
            <a:spLocks noGrp="1"/>
          </p:cNvSpPr>
          <p:nvPr>
            <p:ph type="sldNum" sz="quarter" idx="5"/>
          </p:nvPr>
        </p:nvSpPr>
        <p:spPr/>
        <p:txBody>
          <a:bodyPr/>
          <a:lstStyle/>
          <a:p>
            <a:fld id="{42933796-74C1-4422-A325-6BF5F1A41A7F}" type="slidenum">
              <a:rPr lang="en-US" smtClean="0"/>
              <a:t>10</a:t>
            </a:fld>
            <a:endParaRPr lang="en-US" dirty="0"/>
          </a:p>
        </p:txBody>
      </p:sp>
    </p:spTree>
    <p:extLst>
      <p:ext uri="{BB962C8B-B14F-4D97-AF65-F5344CB8AC3E}">
        <p14:creationId xmlns:p14="http://schemas.microsoft.com/office/powerpoint/2010/main" val="791238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C1DE7-7759-4DE4-AB21-EC3D6A5CC9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989E39-6051-4B5E-97F8-DFE902DD64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6FBA37-25BB-40D3-B274-9BC3008E27F0}"/>
              </a:ext>
            </a:extLst>
          </p:cNvPr>
          <p:cNvSpPr>
            <a:spLocks noGrp="1"/>
          </p:cNvSpPr>
          <p:nvPr>
            <p:ph type="dt" sz="half" idx="10"/>
          </p:nvPr>
        </p:nvSpPr>
        <p:spPr/>
        <p:txBody>
          <a:bodyPr/>
          <a:lstStyle/>
          <a:p>
            <a:fld id="{6EBD831E-C374-4537-BB5C-5E8A5F328EB0}" type="datetimeFigureOut">
              <a:rPr lang="en-US" smtClean="0"/>
              <a:t>2/23/22</a:t>
            </a:fld>
            <a:endParaRPr lang="en-US" dirty="0"/>
          </a:p>
        </p:txBody>
      </p:sp>
      <p:sp>
        <p:nvSpPr>
          <p:cNvPr id="5" name="Footer Placeholder 4">
            <a:extLst>
              <a:ext uri="{FF2B5EF4-FFF2-40B4-BE49-F238E27FC236}">
                <a16:creationId xmlns:a16="http://schemas.microsoft.com/office/drawing/2014/main" id="{1937E99D-F96B-4FCB-A787-7603CA9E407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FBD179-98DC-4172-B634-6BB1B8F1B81D}"/>
              </a:ext>
            </a:extLst>
          </p:cNvPr>
          <p:cNvSpPr>
            <a:spLocks noGrp="1"/>
          </p:cNvSpPr>
          <p:nvPr>
            <p:ph type="sldNum" sz="quarter" idx="12"/>
          </p:nvPr>
        </p:nvSpPr>
        <p:spPr/>
        <p:txBody>
          <a:bodyPr/>
          <a:lstStyle/>
          <a:p>
            <a:fld id="{E6922624-2F20-4580-BC6A-65F5AE7B8AC1}" type="slidenum">
              <a:rPr lang="en-US" smtClean="0"/>
              <a:t>‹#›</a:t>
            </a:fld>
            <a:endParaRPr lang="en-US" dirty="0"/>
          </a:p>
        </p:txBody>
      </p:sp>
    </p:spTree>
    <p:extLst>
      <p:ext uri="{BB962C8B-B14F-4D97-AF65-F5344CB8AC3E}">
        <p14:creationId xmlns:p14="http://schemas.microsoft.com/office/powerpoint/2010/main" val="3378300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35469-B56F-4DE7-B458-A06E231674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E112BA-7700-4913-9B23-3083E497E7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730D3D6-3C63-452B-BACF-EDB68A0D3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75BAE9-CB26-468A-B7A4-E390CED0E797}"/>
              </a:ext>
            </a:extLst>
          </p:cNvPr>
          <p:cNvSpPr>
            <a:spLocks noGrp="1"/>
          </p:cNvSpPr>
          <p:nvPr>
            <p:ph type="dt" sz="half" idx="10"/>
          </p:nvPr>
        </p:nvSpPr>
        <p:spPr/>
        <p:txBody>
          <a:bodyPr/>
          <a:lstStyle/>
          <a:p>
            <a:fld id="{6EBD831E-C374-4537-BB5C-5E8A5F328EB0}" type="datetimeFigureOut">
              <a:rPr lang="en-US" smtClean="0"/>
              <a:t>2/23/22</a:t>
            </a:fld>
            <a:endParaRPr lang="en-US" dirty="0"/>
          </a:p>
        </p:txBody>
      </p:sp>
      <p:sp>
        <p:nvSpPr>
          <p:cNvPr id="6" name="Footer Placeholder 5">
            <a:extLst>
              <a:ext uri="{FF2B5EF4-FFF2-40B4-BE49-F238E27FC236}">
                <a16:creationId xmlns:a16="http://schemas.microsoft.com/office/drawing/2014/main" id="{6E8A0E46-C674-4D6A-81DB-18F6B0054A3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ACE801-2C8F-4C6C-A7FE-29C945557B4D}"/>
              </a:ext>
            </a:extLst>
          </p:cNvPr>
          <p:cNvSpPr>
            <a:spLocks noGrp="1"/>
          </p:cNvSpPr>
          <p:nvPr>
            <p:ph type="sldNum" sz="quarter" idx="12"/>
          </p:nvPr>
        </p:nvSpPr>
        <p:spPr/>
        <p:txBody>
          <a:bodyPr/>
          <a:lstStyle/>
          <a:p>
            <a:fld id="{E6922624-2F20-4580-BC6A-65F5AE7B8AC1}" type="slidenum">
              <a:rPr lang="en-US" smtClean="0"/>
              <a:t>‹#›</a:t>
            </a:fld>
            <a:endParaRPr lang="en-US" dirty="0"/>
          </a:p>
        </p:txBody>
      </p:sp>
    </p:spTree>
    <p:extLst>
      <p:ext uri="{BB962C8B-B14F-4D97-AF65-F5344CB8AC3E}">
        <p14:creationId xmlns:p14="http://schemas.microsoft.com/office/powerpoint/2010/main" val="3340580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283D-3789-44B8-8AAE-96F265F60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1C7A55-5FDF-44E5-AA25-E36EC5E999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6E753-238C-4289-8F71-5C5BC606034D}"/>
              </a:ext>
            </a:extLst>
          </p:cNvPr>
          <p:cNvSpPr>
            <a:spLocks noGrp="1"/>
          </p:cNvSpPr>
          <p:nvPr>
            <p:ph type="dt" sz="half" idx="10"/>
          </p:nvPr>
        </p:nvSpPr>
        <p:spPr/>
        <p:txBody>
          <a:bodyPr/>
          <a:lstStyle/>
          <a:p>
            <a:fld id="{6EBD831E-C374-4537-BB5C-5E8A5F328EB0}" type="datetimeFigureOut">
              <a:rPr lang="en-US" smtClean="0"/>
              <a:t>2/23/22</a:t>
            </a:fld>
            <a:endParaRPr lang="en-US" dirty="0"/>
          </a:p>
        </p:txBody>
      </p:sp>
      <p:sp>
        <p:nvSpPr>
          <p:cNvPr id="5" name="Footer Placeholder 4">
            <a:extLst>
              <a:ext uri="{FF2B5EF4-FFF2-40B4-BE49-F238E27FC236}">
                <a16:creationId xmlns:a16="http://schemas.microsoft.com/office/drawing/2014/main" id="{1439F352-003F-468A-BF8F-1C7C93E8B3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48C475-776B-4D9F-83BA-498DDBC3439D}"/>
              </a:ext>
            </a:extLst>
          </p:cNvPr>
          <p:cNvSpPr>
            <a:spLocks noGrp="1"/>
          </p:cNvSpPr>
          <p:nvPr>
            <p:ph type="sldNum" sz="quarter" idx="12"/>
          </p:nvPr>
        </p:nvSpPr>
        <p:spPr/>
        <p:txBody>
          <a:bodyPr/>
          <a:lstStyle/>
          <a:p>
            <a:fld id="{E6922624-2F20-4580-BC6A-65F5AE7B8AC1}" type="slidenum">
              <a:rPr lang="en-US" smtClean="0"/>
              <a:t>‹#›</a:t>
            </a:fld>
            <a:endParaRPr lang="en-US" dirty="0"/>
          </a:p>
        </p:txBody>
      </p:sp>
    </p:spTree>
    <p:extLst>
      <p:ext uri="{BB962C8B-B14F-4D97-AF65-F5344CB8AC3E}">
        <p14:creationId xmlns:p14="http://schemas.microsoft.com/office/powerpoint/2010/main" val="1504979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184035-1604-4F51-8C21-F0BA9F8356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249C9E-40FA-44FD-8796-39D2ED75E6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18E605-A358-4B65-892C-6857281A96DA}"/>
              </a:ext>
            </a:extLst>
          </p:cNvPr>
          <p:cNvSpPr>
            <a:spLocks noGrp="1"/>
          </p:cNvSpPr>
          <p:nvPr>
            <p:ph type="dt" sz="half" idx="10"/>
          </p:nvPr>
        </p:nvSpPr>
        <p:spPr/>
        <p:txBody>
          <a:bodyPr/>
          <a:lstStyle/>
          <a:p>
            <a:fld id="{6EBD831E-C374-4537-BB5C-5E8A5F328EB0}" type="datetimeFigureOut">
              <a:rPr lang="en-US" smtClean="0"/>
              <a:t>2/23/22</a:t>
            </a:fld>
            <a:endParaRPr lang="en-US" dirty="0"/>
          </a:p>
        </p:txBody>
      </p:sp>
      <p:sp>
        <p:nvSpPr>
          <p:cNvPr id="5" name="Footer Placeholder 4">
            <a:extLst>
              <a:ext uri="{FF2B5EF4-FFF2-40B4-BE49-F238E27FC236}">
                <a16:creationId xmlns:a16="http://schemas.microsoft.com/office/drawing/2014/main" id="{A2A8D70A-A78E-4D31-BF01-235F52FA67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152927-C8C6-4AA8-9762-CE8DC21ED595}"/>
              </a:ext>
            </a:extLst>
          </p:cNvPr>
          <p:cNvSpPr>
            <a:spLocks noGrp="1"/>
          </p:cNvSpPr>
          <p:nvPr>
            <p:ph type="sldNum" sz="quarter" idx="12"/>
          </p:nvPr>
        </p:nvSpPr>
        <p:spPr/>
        <p:txBody>
          <a:bodyPr/>
          <a:lstStyle/>
          <a:p>
            <a:fld id="{E6922624-2F20-4580-BC6A-65F5AE7B8AC1}" type="slidenum">
              <a:rPr lang="en-US" smtClean="0"/>
              <a:t>‹#›</a:t>
            </a:fld>
            <a:endParaRPr lang="en-US" dirty="0"/>
          </a:p>
        </p:txBody>
      </p:sp>
    </p:spTree>
    <p:extLst>
      <p:ext uri="{BB962C8B-B14F-4D97-AF65-F5344CB8AC3E}">
        <p14:creationId xmlns:p14="http://schemas.microsoft.com/office/powerpoint/2010/main" val="689421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8533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16188-275A-4527-B49D-B6D7A679A6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AA1E62-ABC1-464A-B087-65853A3564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D3416-7BB9-4D23-95C3-DFF62D221FDC}"/>
              </a:ext>
            </a:extLst>
          </p:cNvPr>
          <p:cNvSpPr>
            <a:spLocks noGrp="1"/>
          </p:cNvSpPr>
          <p:nvPr>
            <p:ph type="dt" sz="half" idx="10"/>
          </p:nvPr>
        </p:nvSpPr>
        <p:spPr/>
        <p:txBody>
          <a:bodyPr/>
          <a:lstStyle/>
          <a:p>
            <a:fld id="{6EBD831E-C374-4537-BB5C-5E8A5F328EB0}" type="datetimeFigureOut">
              <a:rPr lang="en-US" smtClean="0"/>
              <a:t>2/23/22</a:t>
            </a:fld>
            <a:endParaRPr lang="en-US" dirty="0"/>
          </a:p>
        </p:txBody>
      </p:sp>
      <p:sp>
        <p:nvSpPr>
          <p:cNvPr id="5" name="Footer Placeholder 4">
            <a:extLst>
              <a:ext uri="{FF2B5EF4-FFF2-40B4-BE49-F238E27FC236}">
                <a16:creationId xmlns:a16="http://schemas.microsoft.com/office/drawing/2014/main" id="{C97D747F-1D2F-464D-8DD0-9E9D0E6F67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9C7808-D4CA-40AC-A9F4-0E6B4566C0C0}"/>
              </a:ext>
            </a:extLst>
          </p:cNvPr>
          <p:cNvSpPr>
            <a:spLocks noGrp="1"/>
          </p:cNvSpPr>
          <p:nvPr>
            <p:ph type="sldNum" sz="quarter" idx="12"/>
          </p:nvPr>
        </p:nvSpPr>
        <p:spPr/>
        <p:txBody>
          <a:bodyPr/>
          <a:lstStyle/>
          <a:p>
            <a:fld id="{E6922624-2F20-4580-BC6A-65F5AE7B8AC1}" type="slidenum">
              <a:rPr lang="en-US" smtClean="0"/>
              <a:t>‹#›</a:t>
            </a:fld>
            <a:endParaRPr lang="en-US" dirty="0"/>
          </a:p>
        </p:txBody>
      </p:sp>
    </p:spTree>
    <p:extLst>
      <p:ext uri="{BB962C8B-B14F-4D97-AF65-F5344CB8AC3E}">
        <p14:creationId xmlns:p14="http://schemas.microsoft.com/office/powerpoint/2010/main" val="1575948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0E645-6176-914D-8FC9-7982359EAB7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B966B36-00FA-1341-BCE4-D501BD7532A1}"/>
              </a:ext>
            </a:extLst>
          </p:cNvPr>
          <p:cNvSpPr>
            <a:spLocks noGrp="1"/>
          </p:cNvSpPr>
          <p:nvPr>
            <p:ph type="dt" sz="half" idx="10"/>
          </p:nvPr>
        </p:nvSpPr>
        <p:spPr/>
        <p:txBody>
          <a:bodyPr/>
          <a:lstStyle/>
          <a:p>
            <a:fld id="{6EBD831E-C374-4537-BB5C-5E8A5F328EB0}" type="datetimeFigureOut">
              <a:rPr lang="en-US" smtClean="0"/>
              <a:t>2/23/22</a:t>
            </a:fld>
            <a:endParaRPr lang="en-US" dirty="0"/>
          </a:p>
        </p:txBody>
      </p:sp>
      <p:sp>
        <p:nvSpPr>
          <p:cNvPr id="4" name="Footer Placeholder 3">
            <a:extLst>
              <a:ext uri="{FF2B5EF4-FFF2-40B4-BE49-F238E27FC236}">
                <a16:creationId xmlns:a16="http://schemas.microsoft.com/office/drawing/2014/main" id="{31C83AF6-FC85-6948-AE69-F0F2C2E6477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4914908-34A3-5648-99F2-EC6D91610993}"/>
              </a:ext>
            </a:extLst>
          </p:cNvPr>
          <p:cNvSpPr>
            <a:spLocks noGrp="1"/>
          </p:cNvSpPr>
          <p:nvPr>
            <p:ph type="sldNum" sz="quarter" idx="12"/>
          </p:nvPr>
        </p:nvSpPr>
        <p:spPr/>
        <p:txBody>
          <a:bodyPr/>
          <a:lstStyle/>
          <a:p>
            <a:fld id="{E6922624-2F20-4580-BC6A-65F5AE7B8AC1}" type="slidenum">
              <a:rPr lang="en-US" smtClean="0"/>
              <a:t>‹#›</a:t>
            </a:fld>
            <a:endParaRPr lang="en-US" dirty="0"/>
          </a:p>
        </p:txBody>
      </p:sp>
      <p:sp>
        <p:nvSpPr>
          <p:cNvPr id="7" name="Picture Placeholder 6">
            <a:extLst>
              <a:ext uri="{FF2B5EF4-FFF2-40B4-BE49-F238E27FC236}">
                <a16:creationId xmlns:a16="http://schemas.microsoft.com/office/drawing/2014/main" id="{FEE4E90C-0631-CB4D-91C2-89FE9521244E}"/>
              </a:ext>
            </a:extLst>
          </p:cNvPr>
          <p:cNvSpPr>
            <a:spLocks noGrp="1"/>
          </p:cNvSpPr>
          <p:nvPr>
            <p:ph type="pic" sz="quarter" idx="13"/>
          </p:nvPr>
        </p:nvSpPr>
        <p:spPr>
          <a:xfrm>
            <a:off x="0" y="0"/>
            <a:ext cx="12192000" cy="6858000"/>
          </a:xfrm>
        </p:spPr>
        <p:txBody>
          <a:bodyPr/>
          <a:lstStyle/>
          <a:p>
            <a:endParaRPr lang="en-US"/>
          </a:p>
        </p:txBody>
      </p:sp>
    </p:spTree>
    <p:extLst>
      <p:ext uri="{BB962C8B-B14F-4D97-AF65-F5344CB8AC3E}">
        <p14:creationId xmlns:p14="http://schemas.microsoft.com/office/powerpoint/2010/main" val="3311123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63D0-2A8A-4812-90AE-2BDE1430E2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28A52C-7AC3-45DA-9459-0F787F7CC1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60F2C5-BD9F-46E4-A806-6726AA121F5C}"/>
              </a:ext>
            </a:extLst>
          </p:cNvPr>
          <p:cNvSpPr>
            <a:spLocks noGrp="1"/>
          </p:cNvSpPr>
          <p:nvPr>
            <p:ph type="dt" sz="half" idx="10"/>
          </p:nvPr>
        </p:nvSpPr>
        <p:spPr/>
        <p:txBody>
          <a:bodyPr/>
          <a:lstStyle/>
          <a:p>
            <a:fld id="{6EBD831E-C374-4537-BB5C-5E8A5F328EB0}" type="datetimeFigureOut">
              <a:rPr lang="en-US" smtClean="0"/>
              <a:t>2/23/22</a:t>
            </a:fld>
            <a:endParaRPr lang="en-US" dirty="0"/>
          </a:p>
        </p:txBody>
      </p:sp>
      <p:sp>
        <p:nvSpPr>
          <p:cNvPr id="5" name="Footer Placeholder 4">
            <a:extLst>
              <a:ext uri="{FF2B5EF4-FFF2-40B4-BE49-F238E27FC236}">
                <a16:creationId xmlns:a16="http://schemas.microsoft.com/office/drawing/2014/main" id="{5D11C114-2C63-4427-A3F0-59E8CC9923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61976E-360C-4DB8-8FC6-B19931D1049C}"/>
              </a:ext>
            </a:extLst>
          </p:cNvPr>
          <p:cNvSpPr>
            <a:spLocks noGrp="1"/>
          </p:cNvSpPr>
          <p:nvPr>
            <p:ph type="sldNum" sz="quarter" idx="12"/>
          </p:nvPr>
        </p:nvSpPr>
        <p:spPr/>
        <p:txBody>
          <a:bodyPr/>
          <a:lstStyle/>
          <a:p>
            <a:fld id="{E6922624-2F20-4580-BC6A-65F5AE7B8AC1}" type="slidenum">
              <a:rPr lang="en-US" smtClean="0"/>
              <a:t>‹#›</a:t>
            </a:fld>
            <a:endParaRPr lang="en-US" dirty="0"/>
          </a:p>
        </p:txBody>
      </p:sp>
    </p:spTree>
    <p:extLst>
      <p:ext uri="{BB962C8B-B14F-4D97-AF65-F5344CB8AC3E}">
        <p14:creationId xmlns:p14="http://schemas.microsoft.com/office/powerpoint/2010/main" val="3962497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6EDDE-AD73-4A0B-BAF7-2FD087E1C2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251336-4EDA-4C44-813F-D87C9719EE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BE3D36-2AA1-4B25-ADD7-4630DA3FC8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82EC9B-7ECF-48D7-B407-278B50EA8855}"/>
              </a:ext>
            </a:extLst>
          </p:cNvPr>
          <p:cNvSpPr>
            <a:spLocks noGrp="1"/>
          </p:cNvSpPr>
          <p:nvPr>
            <p:ph type="dt" sz="half" idx="10"/>
          </p:nvPr>
        </p:nvSpPr>
        <p:spPr/>
        <p:txBody>
          <a:bodyPr/>
          <a:lstStyle/>
          <a:p>
            <a:fld id="{6EBD831E-C374-4537-BB5C-5E8A5F328EB0}" type="datetimeFigureOut">
              <a:rPr lang="en-US" smtClean="0"/>
              <a:t>2/23/22</a:t>
            </a:fld>
            <a:endParaRPr lang="en-US" dirty="0"/>
          </a:p>
        </p:txBody>
      </p:sp>
      <p:sp>
        <p:nvSpPr>
          <p:cNvPr id="6" name="Footer Placeholder 5">
            <a:extLst>
              <a:ext uri="{FF2B5EF4-FFF2-40B4-BE49-F238E27FC236}">
                <a16:creationId xmlns:a16="http://schemas.microsoft.com/office/drawing/2014/main" id="{27972575-4B4C-4CDE-AEB5-F65EB4DAB6E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005B81-D838-4266-B074-B33ED9DB7C5D}"/>
              </a:ext>
            </a:extLst>
          </p:cNvPr>
          <p:cNvSpPr>
            <a:spLocks noGrp="1"/>
          </p:cNvSpPr>
          <p:nvPr>
            <p:ph type="sldNum" sz="quarter" idx="12"/>
          </p:nvPr>
        </p:nvSpPr>
        <p:spPr/>
        <p:txBody>
          <a:bodyPr/>
          <a:lstStyle/>
          <a:p>
            <a:fld id="{E6922624-2F20-4580-BC6A-65F5AE7B8AC1}" type="slidenum">
              <a:rPr lang="en-US" smtClean="0"/>
              <a:t>‹#›</a:t>
            </a:fld>
            <a:endParaRPr lang="en-US" dirty="0"/>
          </a:p>
        </p:txBody>
      </p:sp>
    </p:spTree>
    <p:extLst>
      <p:ext uri="{BB962C8B-B14F-4D97-AF65-F5344CB8AC3E}">
        <p14:creationId xmlns:p14="http://schemas.microsoft.com/office/powerpoint/2010/main" val="3424398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DB2DE-B92F-4C93-B739-E14E0D0437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6C6E9C-A858-4216-A227-E10DA41ED4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1562B5-4AB7-41A2-BC10-4B1F278A67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0DB9E5-4D37-4EA0-9EE1-80D3413581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CC6094-50A0-419C-B05B-0C0D62AA76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C92E8D-29C3-42DC-8B6C-C01A145FA7A4}"/>
              </a:ext>
            </a:extLst>
          </p:cNvPr>
          <p:cNvSpPr>
            <a:spLocks noGrp="1"/>
          </p:cNvSpPr>
          <p:nvPr>
            <p:ph type="dt" sz="half" idx="10"/>
          </p:nvPr>
        </p:nvSpPr>
        <p:spPr/>
        <p:txBody>
          <a:bodyPr/>
          <a:lstStyle/>
          <a:p>
            <a:fld id="{6EBD831E-C374-4537-BB5C-5E8A5F328EB0}" type="datetimeFigureOut">
              <a:rPr lang="en-US" smtClean="0"/>
              <a:t>2/23/22</a:t>
            </a:fld>
            <a:endParaRPr lang="en-US" dirty="0"/>
          </a:p>
        </p:txBody>
      </p:sp>
      <p:sp>
        <p:nvSpPr>
          <p:cNvPr id="8" name="Footer Placeholder 7">
            <a:extLst>
              <a:ext uri="{FF2B5EF4-FFF2-40B4-BE49-F238E27FC236}">
                <a16:creationId xmlns:a16="http://schemas.microsoft.com/office/drawing/2014/main" id="{56E0DFAF-F72F-4839-8644-1551E1C428C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43DB75F-657A-4018-9D74-D346BF037A21}"/>
              </a:ext>
            </a:extLst>
          </p:cNvPr>
          <p:cNvSpPr>
            <a:spLocks noGrp="1"/>
          </p:cNvSpPr>
          <p:nvPr>
            <p:ph type="sldNum" sz="quarter" idx="12"/>
          </p:nvPr>
        </p:nvSpPr>
        <p:spPr/>
        <p:txBody>
          <a:bodyPr/>
          <a:lstStyle/>
          <a:p>
            <a:fld id="{E6922624-2F20-4580-BC6A-65F5AE7B8AC1}" type="slidenum">
              <a:rPr lang="en-US" smtClean="0"/>
              <a:t>‹#›</a:t>
            </a:fld>
            <a:endParaRPr lang="en-US" dirty="0"/>
          </a:p>
        </p:txBody>
      </p:sp>
    </p:spTree>
    <p:extLst>
      <p:ext uri="{BB962C8B-B14F-4D97-AF65-F5344CB8AC3E}">
        <p14:creationId xmlns:p14="http://schemas.microsoft.com/office/powerpoint/2010/main" val="751032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84392-10B8-4A77-B753-885DF60149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EE6DDA-D7FB-4B64-AAD3-A66E5164D475}"/>
              </a:ext>
            </a:extLst>
          </p:cNvPr>
          <p:cNvSpPr>
            <a:spLocks noGrp="1"/>
          </p:cNvSpPr>
          <p:nvPr>
            <p:ph type="dt" sz="half" idx="10"/>
          </p:nvPr>
        </p:nvSpPr>
        <p:spPr/>
        <p:txBody>
          <a:bodyPr/>
          <a:lstStyle/>
          <a:p>
            <a:fld id="{6EBD831E-C374-4537-BB5C-5E8A5F328EB0}" type="datetimeFigureOut">
              <a:rPr lang="en-US" smtClean="0"/>
              <a:t>2/23/22</a:t>
            </a:fld>
            <a:endParaRPr lang="en-US" dirty="0"/>
          </a:p>
        </p:txBody>
      </p:sp>
      <p:sp>
        <p:nvSpPr>
          <p:cNvPr id="4" name="Footer Placeholder 3">
            <a:extLst>
              <a:ext uri="{FF2B5EF4-FFF2-40B4-BE49-F238E27FC236}">
                <a16:creationId xmlns:a16="http://schemas.microsoft.com/office/drawing/2014/main" id="{071169AE-F495-46ED-8C1B-3AACB43C451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8CB5397-F4B8-4784-80D2-96BEF76287EE}"/>
              </a:ext>
            </a:extLst>
          </p:cNvPr>
          <p:cNvSpPr>
            <a:spLocks noGrp="1"/>
          </p:cNvSpPr>
          <p:nvPr>
            <p:ph type="sldNum" sz="quarter" idx="12"/>
          </p:nvPr>
        </p:nvSpPr>
        <p:spPr/>
        <p:txBody>
          <a:bodyPr/>
          <a:lstStyle/>
          <a:p>
            <a:fld id="{E6922624-2F20-4580-BC6A-65F5AE7B8AC1}" type="slidenum">
              <a:rPr lang="en-US" smtClean="0"/>
              <a:t>‹#›</a:t>
            </a:fld>
            <a:endParaRPr lang="en-US" dirty="0"/>
          </a:p>
        </p:txBody>
      </p:sp>
    </p:spTree>
    <p:extLst>
      <p:ext uri="{BB962C8B-B14F-4D97-AF65-F5344CB8AC3E}">
        <p14:creationId xmlns:p14="http://schemas.microsoft.com/office/powerpoint/2010/main" val="3659461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E47784-CD79-4E57-BFF9-E11510EDECA7}"/>
              </a:ext>
            </a:extLst>
          </p:cNvPr>
          <p:cNvSpPr>
            <a:spLocks noGrp="1"/>
          </p:cNvSpPr>
          <p:nvPr>
            <p:ph type="dt" sz="half" idx="10"/>
          </p:nvPr>
        </p:nvSpPr>
        <p:spPr/>
        <p:txBody>
          <a:bodyPr/>
          <a:lstStyle/>
          <a:p>
            <a:fld id="{6EBD831E-C374-4537-BB5C-5E8A5F328EB0}" type="datetimeFigureOut">
              <a:rPr lang="en-US" smtClean="0"/>
              <a:t>2/23/22</a:t>
            </a:fld>
            <a:endParaRPr lang="en-US" dirty="0"/>
          </a:p>
        </p:txBody>
      </p:sp>
      <p:sp>
        <p:nvSpPr>
          <p:cNvPr id="3" name="Footer Placeholder 2">
            <a:extLst>
              <a:ext uri="{FF2B5EF4-FFF2-40B4-BE49-F238E27FC236}">
                <a16:creationId xmlns:a16="http://schemas.microsoft.com/office/drawing/2014/main" id="{59AA38FA-9EEB-4BF0-8495-3840C25762C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F6A9079-93CE-4B6F-B92D-3BB395F6C43B}"/>
              </a:ext>
            </a:extLst>
          </p:cNvPr>
          <p:cNvSpPr>
            <a:spLocks noGrp="1"/>
          </p:cNvSpPr>
          <p:nvPr>
            <p:ph type="sldNum" sz="quarter" idx="12"/>
          </p:nvPr>
        </p:nvSpPr>
        <p:spPr/>
        <p:txBody>
          <a:bodyPr/>
          <a:lstStyle/>
          <a:p>
            <a:fld id="{E6922624-2F20-4580-BC6A-65F5AE7B8AC1}" type="slidenum">
              <a:rPr lang="en-US" smtClean="0"/>
              <a:t>‹#›</a:t>
            </a:fld>
            <a:endParaRPr lang="en-US" dirty="0"/>
          </a:p>
        </p:txBody>
      </p:sp>
    </p:spTree>
    <p:extLst>
      <p:ext uri="{BB962C8B-B14F-4D97-AF65-F5344CB8AC3E}">
        <p14:creationId xmlns:p14="http://schemas.microsoft.com/office/powerpoint/2010/main" val="215439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20A79-879D-4D53-8276-2A01C08E83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7A37C3-6294-4E18-8788-FFF93D89D6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A9C054-CF4C-4ED5-A332-172F221FD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57E26E-2640-4818-B384-BB9DD32C2E17}"/>
              </a:ext>
            </a:extLst>
          </p:cNvPr>
          <p:cNvSpPr>
            <a:spLocks noGrp="1"/>
          </p:cNvSpPr>
          <p:nvPr>
            <p:ph type="dt" sz="half" idx="10"/>
          </p:nvPr>
        </p:nvSpPr>
        <p:spPr/>
        <p:txBody>
          <a:bodyPr/>
          <a:lstStyle/>
          <a:p>
            <a:fld id="{6EBD831E-C374-4537-BB5C-5E8A5F328EB0}" type="datetimeFigureOut">
              <a:rPr lang="en-US" smtClean="0"/>
              <a:t>2/23/22</a:t>
            </a:fld>
            <a:endParaRPr lang="en-US" dirty="0"/>
          </a:p>
        </p:txBody>
      </p:sp>
      <p:sp>
        <p:nvSpPr>
          <p:cNvPr id="6" name="Footer Placeholder 5">
            <a:extLst>
              <a:ext uri="{FF2B5EF4-FFF2-40B4-BE49-F238E27FC236}">
                <a16:creationId xmlns:a16="http://schemas.microsoft.com/office/drawing/2014/main" id="{2F4B6950-36C9-48C4-AD26-C42017C1498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EA72E6-3814-468E-BDEC-AA6FD0530C83}"/>
              </a:ext>
            </a:extLst>
          </p:cNvPr>
          <p:cNvSpPr>
            <a:spLocks noGrp="1"/>
          </p:cNvSpPr>
          <p:nvPr>
            <p:ph type="sldNum" sz="quarter" idx="12"/>
          </p:nvPr>
        </p:nvSpPr>
        <p:spPr/>
        <p:txBody>
          <a:bodyPr/>
          <a:lstStyle/>
          <a:p>
            <a:fld id="{E6922624-2F20-4580-BC6A-65F5AE7B8AC1}" type="slidenum">
              <a:rPr lang="en-US" smtClean="0"/>
              <a:t>‹#›</a:t>
            </a:fld>
            <a:endParaRPr lang="en-US" dirty="0"/>
          </a:p>
        </p:txBody>
      </p:sp>
    </p:spTree>
    <p:extLst>
      <p:ext uri="{BB962C8B-B14F-4D97-AF65-F5344CB8AC3E}">
        <p14:creationId xmlns:p14="http://schemas.microsoft.com/office/powerpoint/2010/main" val="585730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916942-F7E3-431C-B9FB-96BCD468FB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CDB553-C09A-47F7-A75A-07356A4677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2568B-E04B-48E2-9619-4F6312083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D831E-C374-4537-BB5C-5E8A5F328EB0}" type="datetimeFigureOut">
              <a:rPr lang="en-US" smtClean="0"/>
              <a:t>2/23/22</a:t>
            </a:fld>
            <a:endParaRPr lang="en-US" dirty="0"/>
          </a:p>
        </p:txBody>
      </p:sp>
      <p:sp>
        <p:nvSpPr>
          <p:cNvPr id="5" name="Footer Placeholder 4">
            <a:extLst>
              <a:ext uri="{FF2B5EF4-FFF2-40B4-BE49-F238E27FC236}">
                <a16:creationId xmlns:a16="http://schemas.microsoft.com/office/drawing/2014/main" id="{A5C96870-FCC9-4864-A900-DD8C125CF6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35AA807-A8D6-4E7E-9D01-47FC312B2B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22624-2F20-4580-BC6A-65F5AE7B8AC1}" type="slidenum">
              <a:rPr lang="en-US" smtClean="0"/>
              <a:t>‹#›</a:t>
            </a:fld>
            <a:endParaRPr lang="en-US" dirty="0"/>
          </a:p>
        </p:txBody>
      </p:sp>
    </p:spTree>
    <p:extLst>
      <p:ext uri="{BB962C8B-B14F-4D97-AF65-F5344CB8AC3E}">
        <p14:creationId xmlns:p14="http://schemas.microsoft.com/office/powerpoint/2010/main" val="4290168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sloanreview.mit.edu/article/toxic-culture-is-driving-the-great-resignation/#article-author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hyperlink" Target="https://www.aihr.com/blog/stay-interview-questions/" TargetMode="External"/><Relationship Id="rId7"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thrive.shiftthework.com/accelerators" TargetMode="External"/><Relationship Id="rId5" Type="http://schemas.openxmlformats.org/officeDocument/2006/relationships/hyperlink" Target="https://www.shiftthework.com/blog" TargetMode="External"/><Relationship Id="rId4" Type="http://schemas.openxmlformats.org/officeDocument/2006/relationships/hyperlink" Target="https://hbr.org/2019/12/burnout-is-about-your-workplace-not-your-peopl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hyperlink" Target="mailto:team@shiftthework.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sv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2.png"/><Relationship Id="rId7"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chart" Target="../charts/chart3.xml"/><Relationship Id="rId5" Type="http://schemas.openxmlformats.org/officeDocument/2006/relationships/chart" Target="../charts/chart2.xml"/><Relationship Id="rId10" Type="http://schemas.openxmlformats.org/officeDocument/2006/relationships/hyperlink" Target="https://www.kornferry.com/about-us/press/burnout-blues" TargetMode="External"/><Relationship Id="rId4" Type="http://schemas.openxmlformats.org/officeDocument/2006/relationships/chart" Target="../charts/chart1.xml"/><Relationship Id="rId9"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88E237B-D40C-CB43-975B-EEEB8BD3E2C0}"/>
              </a:ext>
            </a:extLst>
          </p:cNvPr>
          <p:cNvGrpSpPr/>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52BEC772-128C-7F4C-925C-D5B2EAFC1851}"/>
                </a:ext>
              </a:extLst>
            </p:cNvPr>
            <p:cNvSpPr/>
            <p:nvPr/>
          </p:nvSpPr>
          <p:spPr>
            <a:xfrm>
              <a:off x="0" y="0"/>
              <a:ext cx="1895286" cy="6858000"/>
            </a:xfrm>
            <a:prstGeom prst="rect">
              <a:avLst/>
            </a:prstGeom>
            <a:solidFill>
              <a:srgbClr val="FB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6A0058-B5A9-B245-B40E-38949ADEC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5286" y="0"/>
              <a:ext cx="10296714" cy="6858000"/>
            </a:xfrm>
            <a:prstGeom prst="rect">
              <a:avLst/>
            </a:prstGeom>
          </p:spPr>
        </p:pic>
      </p:grpSp>
      <p:sp>
        <p:nvSpPr>
          <p:cNvPr id="2" name="TextBox 1">
            <a:extLst>
              <a:ext uri="{FF2B5EF4-FFF2-40B4-BE49-F238E27FC236}">
                <a16:creationId xmlns:a16="http://schemas.microsoft.com/office/drawing/2014/main" id="{7F5567D0-B4E9-7E4D-A0B9-E58531D24449}"/>
              </a:ext>
            </a:extLst>
          </p:cNvPr>
          <p:cNvSpPr txBox="1"/>
          <p:nvPr/>
        </p:nvSpPr>
        <p:spPr>
          <a:xfrm>
            <a:off x="1114699" y="2435473"/>
            <a:ext cx="4380411" cy="224676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BREAKING THE </a:t>
            </a:r>
            <a:r>
              <a:rPr lang="en-US" sz="4800" b="1" dirty="0">
                <a:solidFill>
                  <a:srgbClr val="2F8DFF"/>
                </a:solidFill>
                <a:latin typeface="Arial Black" panose="020B0604020202020204" pitchFamily="34" charset="0"/>
                <a:cs typeface="Arial Black" panose="020B0604020202020204" pitchFamily="34" charset="0"/>
              </a:rPr>
              <a:t>BURNOUT</a:t>
            </a:r>
            <a:r>
              <a:rPr lang="en-US" sz="4800" b="1" dirty="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a:p>
            <a:r>
              <a:rPr lang="en-US" sz="3600" b="1" dirty="0">
                <a:latin typeface="Arial" panose="020B0604020202020204" pitchFamily="34" charset="0"/>
                <a:cs typeface="Arial" panose="020B0604020202020204" pitchFamily="34" charset="0"/>
              </a:rPr>
              <a:t>CYCLE </a:t>
            </a:r>
          </a:p>
          <a:p>
            <a:r>
              <a:rPr lang="en-US" sz="3600" b="1" dirty="0">
                <a:latin typeface="Arial" panose="020B0604020202020204" pitchFamily="34" charset="0"/>
                <a:cs typeface="Arial" panose="020B0604020202020204" pitchFamily="34" charset="0"/>
              </a:rPr>
              <a:t>AT WORK</a:t>
            </a:r>
          </a:p>
        </p:txBody>
      </p:sp>
      <p:sp>
        <p:nvSpPr>
          <p:cNvPr id="3" name="Rectangle 2">
            <a:extLst>
              <a:ext uri="{FF2B5EF4-FFF2-40B4-BE49-F238E27FC236}">
                <a16:creationId xmlns:a16="http://schemas.microsoft.com/office/drawing/2014/main" id="{666758E9-B8F2-A044-B9D9-7689341B937B}"/>
              </a:ext>
            </a:extLst>
          </p:cNvPr>
          <p:cNvSpPr/>
          <p:nvPr/>
        </p:nvSpPr>
        <p:spPr>
          <a:xfrm>
            <a:off x="8586652" y="0"/>
            <a:ext cx="1802674" cy="6792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Arial" panose="020B0604020202020204" pitchFamily="34" charset="0"/>
                <a:cs typeface="Arial" panose="020B0604020202020204" pitchFamily="34" charset="0"/>
              </a:rPr>
              <a:t>Tuesday</a:t>
            </a:r>
          </a:p>
          <a:p>
            <a:r>
              <a:rPr lang="en-US" sz="2800" b="1" dirty="0">
                <a:latin typeface="Arial Black" panose="020B0604020202020204" pitchFamily="34" charset="0"/>
                <a:cs typeface="Arial Black" panose="020B0604020202020204" pitchFamily="34" charset="0"/>
              </a:rPr>
              <a:t>FEB.22</a:t>
            </a:r>
          </a:p>
        </p:txBody>
      </p:sp>
      <p:sp>
        <p:nvSpPr>
          <p:cNvPr id="4" name="Rectangle 3">
            <a:extLst>
              <a:ext uri="{FF2B5EF4-FFF2-40B4-BE49-F238E27FC236}">
                <a16:creationId xmlns:a16="http://schemas.microsoft.com/office/drawing/2014/main" id="{F8D24101-E46D-3B4A-9EEB-AF55007ABBFB}"/>
              </a:ext>
            </a:extLst>
          </p:cNvPr>
          <p:cNvSpPr/>
          <p:nvPr/>
        </p:nvSpPr>
        <p:spPr>
          <a:xfrm>
            <a:off x="10389326" y="0"/>
            <a:ext cx="1802674" cy="679268"/>
          </a:xfrm>
          <a:prstGeom prst="rect">
            <a:avLst/>
          </a:prstGeom>
          <a:solidFill>
            <a:srgbClr val="2F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11 AM ET</a:t>
            </a:r>
            <a:endParaRPr lang="en-US" sz="4400" b="1" dirty="0">
              <a:latin typeface="Arial Black" panose="020B0604020202020204" pitchFamily="34" charset="0"/>
              <a:cs typeface="Arial Black" panose="020B0604020202020204" pitchFamily="34" charset="0"/>
            </a:endParaRPr>
          </a:p>
        </p:txBody>
      </p:sp>
      <p:pic>
        <p:nvPicPr>
          <p:cNvPr id="5" name="Picture 2" descr="SHIFT">
            <a:extLst>
              <a:ext uri="{FF2B5EF4-FFF2-40B4-BE49-F238E27FC236}">
                <a16:creationId xmlns:a16="http://schemas.microsoft.com/office/drawing/2014/main" id="{D38F5B84-72B2-BA40-A426-0A99B780C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699" y="1092856"/>
            <a:ext cx="1066562" cy="10665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0E8B5D-3849-BB4F-B615-DE09535CFC95}"/>
              </a:ext>
            </a:extLst>
          </p:cNvPr>
          <p:cNvSpPr txBox="1"/>
          <p:nvPr/>
        </p:nvSpPr>
        <p:spPr>
          <a:xfrm>
            <a:off x="1099616" y="5027871"/>
            <a:ext cx="2595582"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ANDREW FREEDMAN</a:t>
            </a:r>
          </a:p>
        </p:txBody>
      </p:sp>
      <p:sp>
        <p:nvSpPr>
          <p:cNvPr id="10" name="TextBox 9">
            <a:extLst>
              <a:ext uri="{FF2B5EF4-FFF2-40B4-BE49-F238E27FC236}">
                <a16:creationId xmlns:a16="http://schemas.microsoft.com/office/drawing/2014/main" id="{C65F8974-6A06-8745-9E43-9510E75D41E2}"/>
              </a:ext>
            </a:extLst>
          </p:cNvPr>
          <p:cNvSpPr txBox="1"/>
          <p:nvPr/>
        </p:nvSpPr>
        <p:spPr>
          <a:xfrm>
            <a:off x="1099616" y="5345012"/>
            <a:ext cx="2063385" cy="276999"/>
          </a:xfrm>
          <a:prstGeom prst="rect">
            <a:avLst/>
          </a:prstGeom>
          <a:noFill/>
        </p:spPr>
        <p:txBody>
          <a:bodyPr wrap="none" rtlCol="0">
            <a:spAutoFit/>
          </a:bodyPr>
          <a:lstStyle/>
          <a:p>
            <a:r>
              <a:rPr lang="en-US" sz="1200" dirty="0">
                <a:solidFill>
                  <a:srgbClr val="2F8DFF"/>
                </a:solidFill>
                <a:latin typeface="Arial" panose="020B0604020202020204" pitchFamily="34" charset="0"/>
                <a:cs typeface="Arial" panose="020B0604020202020204" pitchFamily="34" charset="0"/>
              </a:rPr>
              <a:t>Managing Partner at SHIFT</a:t>
            </a:r>
          </a:p>
        </p:txBody>
      </p:sp>
      <p:pic>
        <p:nvPicPr>
          <p:cNvPr id="14" name="Picture 13">
            <a:extLst>
              <a:ext uri="{FF2B5EF4-FFF2-40B4-BE49-F238E27FC236}">
                <a16:creationId xmlns:a16="http://schemas.microsoft.com/office/drawing/2014/main" id="{8AAA1369-7172-1F49-B86D-B44B3039D9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3339" y="2343426"/>
            <a:ext cx="1057469" cy="1016000"/>
          </a:xfrm>
          <a:prstGeom prst="rect">
            <a:avLst/>
          </a:prstGeom>
        </p:spPr>
      </p:pic>
    </p:spTree>
    <p:extLst>
      <p:ext uri="{BB962C8B-B14F-4D97-AF65-F5344CB8AC3E}">
        <p14:creationId xmlns:p14="http://schemas.microsoft.com/office/powerpoint/2010/main" val="112988782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A430F88-DA8A-7748-952B-5AB360C526B3}"/>
              </a:ext>
            </a:extLst>
          </p:cNvPr>
          <p:cNvSpPr/>
          <p:nvPr/>
        </p:nvSpPr>
        <p:spPr>
          <a:xfrm>
            <a:off x="5414473" y="964260"/>
            <a:ext cx="5582941" cy="5319268"/>
          </a:xfrm>
          <a:prstGeom prst="roundRect">
            <a:avLst>
              <a:gd name="adj" fmla="val 1736"/>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FA762F-5668-48AE-81EA-386CC6DDB756}"/>
              </a:ext>
            </a:extLst>
          </p:cNvPr>
          <p:cNvSpPr>
            <a:spLocks noGrp="1"/>
          </p:cNvSpPr>
          <p:nvPr>
            <p:ph type="title"/>
          </p:nvPr>
        </p:nvSpPr>
        <p:spPr>
          <a:xfrm>
            <a:off x="724463" y="2053545"/>
            <a:ext cx="4690010" cy="3225911"/>
          </a:xfrm>
        </p:spPr>
        <p:txBody>
          <a:bodyPr>
            <a:normAutofit/>
          </a:bodyPr>
          <a:lstStyle/>
          <a:p>
            <a:r>
              <a:rPr lang="en-US" sz="4000" i="0" dirty="0">
                <a:effectLst/>
                <a:latin typeface="Arial" panose="020B0604020202020204" pitchFamily="34" charset="0"/>
                <a:cs typeface="Arial" panose="020B0604020202020204" pitchFamily="34" charset="0"/>
              </a:rPr>
              <a:t>Top Predictors of Attrition During </a:t>
            </a:r>
            <a:br>
              <a:rPr lang="en-US" sz="4000" i="0" dirty="0">
                <a:effectLst/>
                <a:latin typeface="Arial" panose="020B0604020202020204" pitchFamily="34" charset="0"/>
                <a:cs typeface="Arial" panose="020B0604020202020204" pitchFamily="34" charset="0"/>
              </a:rPr>
            </a:br>
            <a:r>
              <a:rPr lang="en-US" sz="4000" i="0" dirty="0">
                <a:effectLst/>
                <a:latin typeface="Arial" panose="020B0604020202020204" pitchFamily="34" charset="0"/>
                <a:cs typeface="Arial" panose="020B0604020202020204" pitchFamily="34" charset="0"/>
              </a:rPr>
              <a:t>the Great Resignation</a:t>
            </a:r>
            <a:br>
              <a:rPr lang="en-US" b="1" i="0" dirty="0">
                <a:solidFill>
                  <a:srgbClr val="005B9C"/>
                </a:solidFill>
                <a:effectLst/>
                <a:latin typeface="benton-sans"/>
              </a:rPr>
            </a:br>
            <a:endParaRPr lang="en-US" dirty="0"/>
          </a:p>
        </p:txBody>
      </p:sp>
      <p:sp>
        <p:nvSpPr>
          <p:cNvPr id="3" name="Content Placeholder 2">
            <a:extLst>
              <a:ext uri="{FF2B5EF4-FFF2-40B4-BE49-F238E27FC236}">
                <a16:creationId xmlns:a16="http://schemas.microsoft.com/office/drawing/2014/main" id="{FEF34449-0662-4035-BE90-1576CB832E63}"/>
              </a:ext>
            </a:extLst>
          </p:cNvPr>
          <p:cNvSpPr>
            <a:spLocks noGrp="1"/>
          </p:cNvSpPr>
          <p:nvPr>
            <p:ph idx="1"/>
          </p:nvPr>
        </p:nvSpPr>
        <p:spPr>
          <a:xfrm>
            <a:off x="724463" y="4602337"/>
            <a:ext cx="3652939" cy="677119"/>
          </a:xfrm>
        </p:spPr>
        <p:txBody>
          <a:bodyPr>
            <a:normAutofit/>
          </a:bodyPr>
          <a:lstStyle/>
          <a:p>
            <a:pPr marL="0" indent="0">
              <a:buNone/>
            </a:pPr>
            <a:r>
              <a:rPr lang="en-US" sz="1100" dirty="0">
                <a:solidFill>
                  <a:schemeClr val="bg1">
                    <a:lumMod val="75000"/>
                  </a:schemeClr>
                </a:solidFill>
                <a:latin typeface="Arial" panose="020B0604020202020204" pitchFamily="34" charset="0"/>
                <a:cs typeface="Arial" panose="020B0604020202020204" pitchFamily="34" charset="0"/>
              </a:rPr>
              <a:t>Source: MIT Sloan Management Review</a:t>
            </a:r>
          </a:p>
          <a:p>
            <a:pPr marL="0" indent="0">
              <a:buNone/>
            </a:pPr>
            <a:r>
              <a:rPr lang="en-US" sz="1100" b="1" i="0" u="none" strike="noStrike" dirty="0">
                <a:solidFill>
                  <a:schemeClr val="bg1">
                    <a:lumMod val="75000"/>
                  </a:schemeClr>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Donald </a:t>
            </a:r>
            <a:r>
              <a:rPr lang="en-US" sz="1100" b="1" i="0" u="none" strike="noStrike" dirty="0" err="1">
                <a:solidFill>
                  <a:schemeClr val="bg1">
                    <a:lumMod val="75000"/>
                  </a:schemeClr>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Sull</a:t>
            </a:r>
            <a:r>
              <a:rPr lang="en-US" sz="1100" b="1" i="0" u="none" strike="noStrike" dirty="0">
                <a:solidFill>
                  <a:schemeClr val="bg1">
                    <a:lumMod val="75000"/>
                  </a:schemeClr>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Charles </a:t>
            </a:r>
            <a:r>
              <a:rPr lang="en-US" sz="1100" b="1" i="0" u="none" strike="noStrike" dirty="0" err="1">
                <a:solidFill>
                  <a:schemeClr val="bg1">
                    <a:lumMod val="75000"/>
                  </a:schemeClr>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Sull</a:t>
            </a:r>
            <a:r>
              <a:rPr lang="en-US" sz="1100" b="1" i="0" u="none" strike="noStrike" dirty="0">
                <a:solidFill>
                  <a:schemeClr val="bg1">
                    <a:lumMod val="75000"/>
                  </a:schemeClr>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and Ben Zweig</a:t>
            </a:r>
            <a:endParaRPr lang="en-US" sz="1100" dirty="0">
              <a:solidFill>
                <a:schemeClr val="bg1">
                  <a:lumMod val="75000"/>
                </a:schemeClr>
              </a:solidFill>
              <a:latin typeface="Arial" panose="020B0604020202020204" pitchFamily="34" charset="0"/>
              <a:cs typeface="Arial" panose="020B0604020202020204" pitchFamily="34" charset="0"/>
            </a:endParaRPr>
          </a:p>
        </p:txBody>
      </p:sp>
      <p:pic>
        <p:nvPicPr>
          <p:cNvPr id="1026" name="Picture 2" descr="Top Predictors of Attrition During Great Resignation">
            <a:extLst>
              <a:ext uri="{FF2B5EF4-FFF2-40B4-BE49-F238E27FC236}">
                <a16:creationId xmlns:a16="http://schemas.microsoft.com/office/drawing/2014/main" id="{91D0E7FA-D8D0-4593-BC1F-61CD98520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26" y="1179075"/>
            <a:ext cx="5251833" cy="48896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HIFT">
            <a:extLst>
              <a:ext uri="{FF2B5EF4-FFF2-40B4-BE49-F238E27FC236}">
                <a16:creationId xmlns:a16="http://schemas.microsoft.com/office/drawing/2014/main" id="{7F99531A-3BAD-0442-957D-8F64D887CA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3001" y="352829"/>
            <a:ext cx="504239" cy="50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53933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rgbClr val="2F8D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6AE73A-DC43-2548-86C7-9CD08EFE7C38}"/>
              </a:ext>
            </a:extLst>
          </p:cNvPr>
          <p:cNvPicPr>
            <a:picLocks noChangeAspect="1"/>
          </p:cNvPicPr>
          <p:nvPr/>
        </p:nvPicPr>
        <p:blipFill>
          <a:blip r:embed="rId3"/>
          <a:stretch>
            <a:fillRect/>
          </a:stretch>
        </p:blipFill>
        <p:spPr>
          <a:xfrm>
            <a:off x="11355531" y="335015"/>
            <a:ext cx="346993" cy="470218"/>
          </a:xfrm>
          <a:prstGeom prst="rect">
            <a:avLst/>
          </a:prstGeom>
        </p:spPr>
      </p:pic>
      <p:pic>
        <p:nvPicPr>
          <p:cNvPr id="7" name="Picture 2" descr="Individuals who are feeling anxious due to a lack of organizational &#10;communication about the future are more likely to feel burned out. &#10;Lack of clear &#10;vision as a factor &#10;in causing anxiety, &#10;multiples &#10;Baseline &#10;more likely to result &#10;n moderate to high &#10;levels of burnout &#10;Note: n All analyses conducted while controlling for feelings of support and inclusion, policy communication, region, industry, company size, job &#10;level, age. gender, and parental slalus. &#10;Source: Reimaginc Work: Employee Survey (Dec 2020—.Jan 9021, n = 5,043 full-time employees who &quot;Ork in corporate or government settings} ">
            <a:extLst>
              <a:ext uri="{FF2B5EF4-FFF2-40B4-BE49-F238E27FC236}">
                <a16:creationId xmlns:a16="http://schemas.microsoft.com/office/drawing/2014/main" id="{A3992197-B880-E746-B7EB-FD9BB67C0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0095" y="528638"/>
            <a:ext cx="9151810" cy="6072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5903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ADC42E-DB0E-408E-994C-9BB3DC9279BC}"/>
              </a:ext>
            </a:extLst>
          </p:cNvPr>
          <p:cNvPicPr>
            <a:picLocks noChangeAspect="1"/>
          </p:cNvPicPr>
          <p:nvPr/>
        </p:nvPicPr>
        <p:blipFill rotWithShape="1">
          <a:blip r:embed="rId3"/>
          <a:srcRect l="20161" t="32552"/>
          <a:stretch/>
        </p:blipFill>
        <p:spPr>
          <a:xfrm>
            <a:off x="0" y="0"/>
            <a:ext cx="12191999" cy="6874042"/>
          </a:xfrm>
          <a:prstGeom prst="rect">
            <a:avLst/>
          </a:prstGeom>
        </p:spPr>
      </p:pic>
      <p:sp>
        <p:nvSpPr>
          <p:cNvPr id="13" name="Rectangle 12">
            <a:extLst>
              <a:ext uri="{FF2B5EF4-FFF2-40B4-BE49-F238E27FC236}">
                <a16:creationId xmlns:a16="http://schemas.microsoft.com/office/drawing/2014/main" id="{1F5C5F3A-D642-4170-981F-0851B4E33E24}"/>
              </a:ext>
            </a:extLst>
          </p:cNvPr>
          <p:cNvSpPr/>
          <p:nvPr/>
        </p:nvSpPr>
        <p:spPr>
          <a:xfrm>
            <a:off x="1" y="-396"/>
            <a:ext cx="12192000" cy="6874437"/>
          </a:xfrm>
          <a:prstGeom prst="rect">
            <a:avLst/>
          </a:prstGeom>
          <a:gradFill flip="none" rotWithShape="1">
            <a:gsLst>
              <a:gs pos="17000">
                <a:schemeClr val="tx1">
                  <a:alpha val="55043"/>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2DB6656-AEA2-8342-8C24-70DFF70A646C}"/>
              </a:ext>
            </a:extLst>
          </p:cNvPr>
          <p:cNvSpPr/>
          <p:nvPr/>
        </p:nvSpPr>
        <p:spPr>
          <a:xfrm>
            <a:off x="610088" y="3265135"/>
            <a:ext cx="8577469" cy="2693504"/>
          </a:xfrm>
          <a:prstGeom prst="rect">
            <a:avLst/>
          </a:prstGeom>
          <a:solidFill>
            <a:srgbClr val="2F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4743532-D166-4B6F-A56A-19F3950DB1C5}"/>
              </a:ext>
            </a:extLst>
          </p:cNvPr>
          <p:cNvSpPr txBox="1"/>
          <p:nvPr/>
        </p:nvSpPr>
        <p:spPr>
          <a:xfrm>
            <a:off x="1530696" y="3505198"/>
            <a:ext cx="7656859" cy="1938992"/>
          </a:xfrm>
          <a:prstGeom prst="rect">
            <a:avLst/>
          </a:prstGeom>
          <a:noFill/>
        </p:spPr>
        <p:txBody>
          <a:bodyPr wrap="square">
            <a:spAutoFit/>
          </a:bodyPr>
          <a:lstStyle/>
          <a:p>
            <a:r>
              <a:rPr lang="en-US" sz="4000" b="1" dirty="0">
                <a:solidFill>
                  <a:schemeClr val="bg1"/>
                </a:solidFill>
                <a:effectLst/>
                <a:latin typeface="Arial" panose="020B0604020202020204" pitchFamily="34" charset="0"/>
                <a:cs typeface="Arial" panose="020B0604020202020204" pitchFamily="34" charset="0"/>
              </a:rPr>
              <a:t>The truth does not change according to our ability to stomach it emotionally </a:t>
            </a:r>
          </a:p>
        </p:txBody>
      </p:sp>
      <p:pic>
        <p:nvPicPr>
          <p:cNvPr id="12" name="Graphic 11" descr="Open quotation mark with solid fill">
            <a:extLst>
              <a:ext uri="{FF2B5EF4-FFF2-40B4-BE49-F238E27FC236}">
                <a16:creationId xmlns:a16="http://schemas.microsoft.com/office/drawing/2014/main" id="{A0502321-1B89-44C4-9B46-31F84A61D3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6247" y="2571975"/>
            <a:ext cx="1252671" cy="1252671"/>
          </a:xfrm>
          <a:prstGeom prst="rect">
            <a:avLst/>
          </a:prstGeom>
        </p:spPr>
      </p:pic>
      <p:pic>
        <p:nvPicPr>
          <p:cNvPr id="6" name="Picture 5">
            <a:extLst>
              <a:ext uri="{FF2B5EF4-FFF2-40B4-BE49-F238E27FC236}">
                <a16:creationId xmlns:a16="http://schemas.microsoft.com/office/drawing/2014/main" id="{B79AA412-ECD0-40F8-94BA-49CE33893EF3}"/>
              </a:ext>
            </a:extLst>
          </p:cNvPr>
          <p:cNvPicPr>
            <a:picLocks noChangeAspect="1"/>
          </p:cNvPicPr>
          <p:nvPr/>
        </p:nvPicPr>
        <p:blipFill>
          <a:blip r:embed="rId6"/>
          <a:stretch>
            <a:fillRect/>
          </a:stretch>
        </p:blipFill>
        <p:spPr>
          <a:xfrm>
            <a:off x="11355531" y="335015"/>
            <a:ext cx="346993" cy="470218"/>
          </a:xfrm>
          <a:prstGeom prst="rect">
            <a:avLst/>
          </a:prstGeom>
        </p:spPr>
      </p:pic>
      <p:sp>
        <p:nvSpPr>
          <p:cNvPr id="3" name="Rectangle 2">
            <a:extLst>
              <a:ext uri="{FF2B5EF4-FFF2-40B4-BE49-F238E27FC236}">
                <a16:creationId xmlns:a16="http://schemas.microsoft.com/office/drawing/2014/main" id="{FFD19839-26B5-E54C-AD6C-02E9E50BEFC8}"/>
              </a:ext>
            </a:extLst>
          </p:cNvPr>
          <p:cNvSpPr/>
          <p:nvPr/>
        </p:nvSpPr>
        <p:spPr>
          <a:xfrm>
            <a:off x="1530696" y="5444388"/>
            <a:ext cx="2125903" cy="369332"/>
          </a:xfrm>
          <a:prstGeom prst="rect">
            <a:avLst/>
          </a:prstGeom>
        </p:spPr>
        <p:txBody>
          <a:bodyPr wrap="none">
            <a:spAutoFit/>
          </a:bodyPr>
          <a:lstStyle/>
          <a:p>
            <a:r>
              <a:rPr lang="en-US" dirty="0">
                <a:solidFill>
                  <a:schemeClr val="bg1"/>
                </a:solidFill>
                <a:latin typeface="Arial" panose="020B0604020202020204" pitchFamily="34" charset="0"/>
                <a:cs typeface="Arial" panose="020B0604020202020204" pitchFamily="34" charset="0"/>
              </a:rPr>
              <a:t>Flannery O'Connor</a:t>
            </a:r>
          </a:p>
        </p:txBody>
      </p:sp>
    </p:spTree>
    <p:extLst>
      <p:ext uri="{BB962C8B-B14F-4D97-AF65-F5344CB8AC3E}">
        <p14:creationId xmlns:p14="http://schemas.microsoft.com/office/powerpoint/2010/main" val="183151790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402C0FFE-63D3-F745-9B03-B9B5209B1713}"/>
              </a:ext>
            </a:extLst>
          </p:cNvPr>
          <p:cNvSpPr/>
          <p:nvPr/>
        </p:nvSpPr>
        <p:spPr>
          <a:xfrm>
            <a:off x="682210" y="4901739"/>
            <a:ext cx="5121824" cy="1032286"/>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A8B45A9E-6CE3-A146-BB01-C62503A3D4DA}"/>
              </a:ext>
            </a:extLst>
          </p:cNvPr>
          <p:cNvSpPr/>
          <p:nvPr/>
        </p:nvSpPr>
        <p:spPr>
          <a:xfrm>
            <a:off x="682210" y="3756958"/>
            <a:ext cx="5121824" cy="1032286"/>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59BC29B6-1A1F-C047-8275-077526C0DDD2}"/>
              </a:ext>
            </a:extLst>
          </p:cNvPr>
          <p:cNvSpPr/>
          <p:nvPr/>
        </p:nvSpPr>
        <p:spPr>
          <a:xfrm>
            <a:off x="682210" y="2612177"/>
            <a:ext cx="5121824" cy="1032286"/>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4825AC4D-8F34-8243-865C-B9F5C7930183}"/>
              </a:ext>
            </a:extLst>
          </p:cNvPr>
          <p:cNvSpPr/>
          <p:nvPr/>
        </p:nvSpPr>
        <p:spPr>
          <a:xfrm>
            <a:off x="682210" y="1470282"/>
            <a:ext cx="5121824" cy="1032286"/>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0D6475E-21A2-4A57-AD63-5CE3593809A4}"/>
              </a:ext>
            </a:extLst>
          </p:cNvPr>
          <p:cNvSpPr txBox="1"/>
          <p:nvPr/>
        </p:nvSpPr>
        <p:spPr>
          <a:xfrm>
            <a:off x="682210" y="190849"/>
            <a:ext cx="111450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srgbClr val="2F8DFF"/>
                </a:solidFill>
                <a:effectLst/>
                <a:uLnTx/>
                <a:uFillTx/>
                <a:latin typeface="Arial" panose="020B0604020202020204" pitchFamily="34" charset="0"/>
                <a:cs typeface="Arial" panose="020B0604020202020204" pitchFamily="34" charset="0"/>
              </a:rPr>
              <a:t> </a:t>
            </a:r>
            <a:endParaRPr lang="en-US" sz="4400" b="1" dirty="0">
              <a:ln w="28575">
                <a:noFill/>
              </a:ln>
              <a:solidFill>
                <a:prstClr val="black"/>
              </a:solidFill>
              <a:latin typeface="Arial Black" panose="020B0A040201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ln w="28575">
                  <a:noFill/>
                </a:ln>
                <a:latin typeface="Arial" panose="020B0604020202020204" pitchFamily="34" charset="0"/>
                <a:cs typeface="Arial" panose="020B0604020202020204" pitchFamily="34" charset="0"/>
              </a:rPr>
              <a:t>Drivers of stress</a:t>
            </a:r>
            <a:endParaRPr kumimoji="0" lang="en-US" sz="4000" b="1" u="none" strike="noStrike" kern="1200" cap="none" spc="0" normalizeH="0" baseline="0" noProof="0" dirty="0">
              <a:ln w="28575">
                <a:noFill/>
              </a:ln>
              <a:effectLst/>
              <a:uLnTx/>
              <a:uFillTx/>
              <a:latin typeface="Arial" panose="020B0604020202020204" pitchFamily="34" charset="0"/>
              <a:cs typeface="Arial" panose="020B0604020202020204" pitchFamily="34" charset="0"/>
            </a:endParaRPr>
          </a:p>
        </p:txBody>
      </p:sp>
      <p:sp>
        <p:nvSpPr>
          <p:cNvPr id="15" name="Content Placeholder 3">
            <a:extLst>
              <a:ext uri="{FF2B5EF4-FFF2-40B4-BE49-F238E27FC236}">
                <a16:creationId xmlns:a16="http://schemas.microsoft.com/office/drawing/2014/main" id="{49C0FDEF-E9EE-4D26-BA4D-884F4A3F1504}"/>
              </a:ext>
            </a:extLst>
          </p:cNvPr>
          <p:cNvSpPr txBox="1">
            <a:spLocks/>
          </p:cNvSpPr>
          <p:nvPr/>
        </p:nvSpPr>
        <p:spPr>
          <a:xfrm>
            <a:off x="6929357" y="2718052"/>
            <a:ext cx="4669812" cy="2090333"/>
          </a:xfrm>
          <a:prstGeom prst="rightArrow">
            <a:avLst/>
          </a:prstGeom>
          <a:gradFill flip="none" rotWithShape="1">
            <a:gsLst>
              <a:gs pos="0">
                <a:schemeClr val="tx1"/>
              </a:gs>
              <a:gs pos="37000">
                <a:schemeClr val="tx1">
                  <a:alpha val="81000"/>
                </a:schemeClr>
              </a:gs>
              <a:gs pos="100000">
                <a:schemeClr val="bg1">
                  <a:lumMod val="85000"/>
                  <a:alpha val="20000"/>
                </a:schemeClr>
              </a:gs>
            </a:gsLst>
            <a:lin ang="0" scaled="1"/>
            <a:tileRect/>
          </a:gra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dirty="0">
                <a:latin typeface="Arial" panose="020B0604020202020204" pitchFamily="34" charset="0"/>
                <a:cs typeface="Arial" panose="020B0604020202020204" pitchFamily="34" charset="0"/>
              </a:rPr>
              <a:t>INTENSITY OF STRESS</a:t>
            </a:r>
          </a:p>
        </p:txBody>
      </p:sp>
      <p:graphicFrame>
        <p:nvGraphicFramePr>
          <p:cNvPr id="16" name="Table 15">
            <a:extLst>
              <a:ext uri="{FF2B5EF4-FFF2-40B4-BE49-F238E27FC236}">
                <a16:creationId xmlns:a16="http://schemas.microsoft.com/office/drawing/2014/main" id="{02AAF44D-78BF-469F-806C-F1793C5D9B18}"/>
              </a:ext>
            </a:extLst>
          </p:cNvPr>
          <p:cNvGraphicFramePr>
            <a:graphicFrameLocks noGrp="1"/>
          </p:cNvGraphicFramePr>
          <p:nvPr>
            <p:extLst>
              <p:ext uri="{D42A27DB-BD31-4B8C-83A1-F6EECF244321}">
                <p14:modId xmlns:p14="http://schemas.microsoft.com/office/powerpoint/2010/main" val="520850477"/>
              </p:ext>
            </p:extLst>
          </p:nvPr>
        </p:nvGraphicFramePr>
        <p:xfrm>
          <a:off x="6642918" y="2738659"/>
          <a:ext cx="4946976" cy="558186"/>
        </p:xfrm>
        <a:graphic>
          <a:graphicData uri="http://schemas.openxmlformats.org/drawingml/2006/table">
            <a:tbl>
              <a:tblPr firstRow="1" bandRow="1">
                <a:tableStyleId>{5C22544A-7EE6-4342-B048-85BDC9FD1C3A}</a:tableStyleId>
              </a:tblPr>
              <a:tblGrid>
                <a:gridCol w="1648992">
                  <a:extLst>
                    <a:ext uri="{9D8B030D-6E8A-4147-A177-3AD203B41FA5}">
                      <a16:colId xmlns:a16="http://schemas.microsoft.com/office/drawing/2014/main" val="4073882060"/>
                    </a:ext>
                  </a:extLst>
                </a:gridCol>
                <a:gridCol w="1648992">
                  <a:extLst>
                    <a:ext uri="{9D8B030D-6E8A-4147-A177-3AD203B41FA5}">
                      <a16:colId xmlns:a16="http://schemas.microsoft.com/office/drawing/2014/main" val="4040476527"/>
                    </a:ext>
                  </a:extLst>
                </a:gridCol>
                <a:gridCol w="1648992">
                  <a:extLst>
                    <a:ext uri="{9D8B030D-6E8A-4147-A177-3AD203B41FA5}">
                      <a16:colId xmlns:a16="http://schemas.microsoft.com/office/drawing/2014/main" val="954046792"/>
                    </a:ext>
                  </a:extLst>
                </a:gridCol>
              </a:tblGrid>
              <a:tr h="558186">
                <a:tc>
                  <a:txBody>
                    <a:bodyPr/>
                    <a:lstStyle/>
                    <a:p>
                      <a:pPr algn="ctr"/>
                      <a:r>
                        <a:rPr lang="en-US" sz="2400" b="1" spc="0" dirty="0">
                          <a:solidFill>
                            <a:srgbClr val="2F8DFF"/>
                          </a:solidFill>
                          <a:latin typeface="Arial" panose="020B0604020202020204" pitchFamily="34" charset="0"/>
                          <a:cs typeface="Arial" panose="020B0604020202020204" pitchFamily="34" charset="0"/>
                        </a:rPr>
                        <a:t>positive</a:t>
                      </a:r>
                    </a:p>
                  </a:txBody>
                  <a:tcPr marL="53207" marR="53207" marT="26604" marB="2660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400" b="1" spc="0" dirty="0">
                          <a:solidFill>
                            <a:srgbClr val="2F8DFF"/>
                          </a:solidFill>
                          <a:latin typeface="Arial" panose="020B0604020202020204" pitchFamily="34" charset="0"/>
                          <a:cs typeface="Arial" panose="020B0604020202020204" pitchFamily="34" charset="0"/>
                        </a:rPr>
                        <a:t>tolerable</a:t>
                      </a:r>
                    </a:p>
                  </a:txBody>
                  <a:tcPr marL="53207" marR="53207" marT="26604" marB="2660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400" b="1" spc="0" dirty="0">
                          <a:solidFill>
                            <a:srgbClr val="2F8DFF"/>
                          </a:solidFill>
                          <a:latin typeface="Arial" panose="020B0604020202020204" pitchFamily="34" charset="0"/>
                          <a:cs typeface="Arial" panose="020B0604020202020204" pitchFamily="34" charset="0"/>
                        </a:rPr>
                        <a:t>toxic</a:t>
                      </a:r>
                    </a:p>
                  </a:txBody>
                  <a:tcPr marL="53207" marR="53207" marT="26604" marB="26604">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29937869"/>
                  </a:ext>
                </a:extLst>
              </a:tr>
            </a:tbl>
          </a:graphicData>
        </a:graphic>
      </p:graphicFrame>
      <p:sp>
        <p:nvSpPr>
          <p:cNvPr id="19" name="Rectangle 18">
            <a:extLst>
              <a:ext uri="{FF2B5EF4-FFF2-40B4-BE49-F238E27FC236}">
                <a16:creationId xmlns:a16="http://schemas.microsoft.com/office/drawing/2014/main" id="{C898885E-D4B9-4E85-A087-C04212CF9241}"/>
              </a:ext>
            </a:extLst>
          </p:cNvPr>
          <p:cNvSpPr/>
          <p:nvPr/>
        </p:nvSpPr>
        <p:spPr>
          <a:xfrm>
            <a:off x="879270" y="1470282"/>
            <a:ext cx="4924763" cy="4493538"/>
          </a:xfrm>
          <a:prstGeom prst="rect">
            <a:avLst/>
          </a:prstGeom>
        </p:spPr>
        <p:txBody>
          <a:bodyPr wrap="square">
            <a:spAutoFit/>
          </a:bodyPr>
          <a:lstStyle/>
          <a:p>
            <a:r>
              <a:rPr lang="en-US" sz="2000" b="1" dirty="0">
                <a:solidFill>
                  <a:srgbClr val="2F8DFF"/>
                </a:solidFill>
                <a:latin typeface="Arial" panose="020B0604020202020204" pitchFamily="34" charset="0"/>
                <a:cs typeface="Arial" panose="020B0604020202020204" pitchFamily="34" charset="0"/>
              </a:rPr>
              <a:t>Novelty</a:t>
            </a:r>
          </a:p>
          <a:p>
            <a:r>
              <a:rPr lang="en-US" dirty="0">
                <a:latin typeface="Arial" panose="020B0604020202020204" pitchFamily="34" charset="0"/>
                <a:cs typeface="Arial" panose="020B0604020202020204" pitchFamily="34" charset="0"/>
              </a:rPr>
              <a:t>things that a person hasn’t experienced before</a:t>
            </a:r>
            <a:endParaRPr lang="en-US" sz="2000" dirty="0">
              <a:latin typeface="Arial" panose="020B0604020202020204" pitchFamily="34" charset="0"/>
              <a:cs typeface="Arial" panose="020B0604020202020204" pitchFamily="34" charset="0"/>
            </a:endParaRPr>
          </a:p>
          <a:p>
            <a:endParaRPr lang="en-US" sz="2000" b="1" dirty="0">
              <a:solidFill>
                <a:srgbClr val="2F8DFF"/>
              </a:solidFill>
              <a:latin typeface="Arial" panose="020B0604020202020204" pitchFamily="34" charset="0"/>
              <a:cs typeface="Arial" panose="020B0604020202020204" pitchFamily="34" charset="0"/>
            </a:endParaRPr>
          </a:p>
          <a:p>
            <a:br>
              <a:rPr lang="en-US" sz="2000" b="1" dirty="0">
                <a:solidFill>
                  <a:srgbClr val="2F8DFF"/>
                </a:solidFill>
                <a:latin typeface="Arial" panose="020B0604020202020204" pitchFamily="34" charset="0"/>
                <a:cs typeface="Arial" panose="020B0604020202020204" pitchFamily="34" charset="0"/>
              </a:rPr>
            </a:br>
            <a:r>
              <a:rPr lang="en-US" sz="2000" b="1" dirty="0">
                <a:solidFill>
                  <a:srgbClr val="2F8DFF"/>
                </a:solidFill>
                <a:latin typeface="Arial" panose="020B0604020202020204" pitchFamily="34" charset="0"/>
                <a:cs typeface="Arial" panose="020B0604020202020204" pitchFamily="34" charset="0"/>
              </a:rPr>
              <a:t>Unpredictability</a:t>
            </a:r>
          </a:p>
          <a:p>
            <a:r>
              <a:rPr lang="en-US" dirty="0">
                <a:latin typeface="Arial" panose="020B0604020202020204" pitchFamily="34" charset="0"/>
                <a:cs typeface="Arial" panose="020B0604020202020204" pitchFamily="34" charset="0"/>
              </a:rPr>
              <a:t>things that a person had no way of knowing would occur</a:t>
            </a:r>
          </a:p>
          <a:p>
            <a:endParaRPr lang="en-US" sz="2000" dirty="0">
              <a:latin typeface="Arial" panose="020B0604020202020204" pitchFamily="34" charset="0"/>
              <a:cs typeface="Arial" panose="020B0604020202020204" pitchFamily="34" charset="0"/>
            </a:endParaRPr>
          </a:p>
          <a:p>
            <a:r>
              <a:rPr lang="en-US" sz="2000" b="1" dirty="0">
                <a:solidFill>
                  <a:srgbClr val="2F8DFF"/>
                </a:solidFill>
                <a:latin typeface="Arial" panose="020B0604020202020204" pitchFamily="34" charset="0"/>
                <a:cs typeface="Arial" panose="020B0604020202020204" pitchFamily="34" charset="0"/>
              </a:rPr>
              <a:t>Threat to ego</a:t>
            </a:r>
            <a:br>
              <a:rPr lang="en-US" sz="2000"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when a person’s safety or competency is called into question</a:t>
            </a:r>
          </a:p>
          <a:p>
            <a:endParaRPr lang="en-US" sz="2000" dirty="0">
              <a:latin typeface="Arial" panose="020B0604020202020204" pitchFamily="34" charset="0"/>
              <a:cs typeface="Arial" panose="020B0604020202020204" pitchFamily="34" charset="0"/>
            </a:endParaRPr>
          </a:p>
          <a:p>
            <a:r>
              <a:rPr lang="en-US" sz="2000" b="1" dirty="0">
                <a:solidFill>
                  <a:srgbClr val="2F8DFF"/>
                </a:solidFill>
                <a:latin typeface="Arial" panose="020B0604020202020204" pitchFamily="34" charset="0"/>
                <a:cs typeface="Arial" panose="020B0604020202020204" pitchFamily="34" charset="0"/>
              </a:rPr>
              <a:t>Lack of control</a:t>
            </a:r>
            <a:br>
              <a:rPr lang="en-US" sz="2000"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when a person’s SENSE of control is minimal or totally absent</a:t>
            </a:r>
            <a:endParaRPr lang="en-US" sz="2000" dirty="0">
              <a:latin typeface="Arial" panose="020B0604020202020204" pitchFamily="34" charset="0"/>
              <a:cs typeface="Arial" panose="020B0604020202020204" pitchFamily="34" charset="0"/>
            </a:endParaRPr>
          </a:p>
        </p:txBody>
      </p:sp>
      <p:pic>
        <p:nvPicPr>
          <p:cNvPr id="14" name="Picture 13" descr="SHIFT">
            <a:extLst>
              <a:ext uri="{FF2B5EF4-FFF2-40B4-BE49-F238E27FC236}">
                <a16:creationId xmlns:a16="http://schemas.microsoft.com/office/drawing/2014/main" id="{71FEF616-7970-A24D-8D3D-231275938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3001" y="352829"/>
            <a:ext cx="504239" cy="50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89134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5B88BF39-19E6-6848-A610-A711EDB2A752}"/>
              </a:ext>
            </a:extLst>
          </p:cNvPr>
          <p:cNvSpPr/>
          <p:nvPr/>
        </p:nvSpPr>
        <p:spPr>
          <a:xfrm>
            <a:off x="682210" y="4901739"/>
            <a:ext cx="5121824" cy="1032286"/>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FDA8DAD8-C3FA-7B4B-862A-B3A7DCA4E4D7}"/>
              </a:ext>
            </a:extLst>
          </p:cNvPr>
          <p:cNvSpPr/>
          <p:nvPr/>
        </p:nvSpPr>
        <p:spPr>
          <a:xfrm>
            <a:off x="682210" y="3756958"/>
            <a:ext cx="5121824" cy="1032286"/>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E13003AB-F533-A74E-AFF3-38FECDEF3960}"/>
              </a:ext>
            </a:extLst>
          </p:cNvPr>
          <p:cNvSpPr/>
          <p:nvPr/>
        </p:nvSpPr>
        <p:spPr>
          <a:xfrm>
            <a:off x="682210" y="2612177"/>
            <a:ext cx="5121824" cy="1032286"/>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CDB3D114-9B84-E644-AECC-99672E13C42E}"/>
              </a:ext>
            </a:extLst>
          </p:cNvPr>
          <p:cNvSpPr/>
          <p:nvPr/>
        </p:nvSpPr>
        <p:spPr>
          <a:xfrm>
            <a:off x="682210" y="1470282"/>
            <a:ext cx="5121824" cy="1032286"/>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woman in black leather jacket wearing white framed eyeglasses covering her face">
            <a:extLst>
              <a:ext uri="{FF2B5EF4-FFF2-40B4-BE49-F238E27FC236}">
                <a16:creationId xmlns:a16="http://schemas.microsoft.com/office/drawing/2014/main" id="{349DED78-511F-47F1-9B5B-296A75B857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70" t="-1707" r="36202" b="1707"/>
          <a:stretch/>
        </p:blipFill>
        <p:spPr bwMode="auto">
          <a:xfrm>
            <a:off x="6183796" y="-125128"/>
            <a:ext cx="6008205" cy="697116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A412B75-3772-F14B-8D39-68B9F269D934}"/>
              </a:ext>
            </a:extLst>
          </p:cNvPr>
          <p:cNvSpPr/>
          <p:nvPr/>
        </p:nvSpPr>
        <p:spPr>
          <a:xfrm rot="5400000">
            <a:off x="5759691" y="424104"/>
            <a:ext cx="6856413" cy="6008206"/>
          </a:xfrm>
          <a:prstGeom prst="rect">
            <a:avLst/>
          </a:prstGeom>
          <a:solidFill>
            <a:srgbClr val="2F8DFF">
              <a:alpha val="584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607" rtl="0" eaLnBrk="0" fontAlgn="base" latinLnBrk="0" hangingPunct="0">
              <a:lnSpc>
                <a:spcPct val="100000"/>
              </a:lnSpc>
              <a:spcBef>
                <a:spcPct val="0"/>
              </a:spcBef>
              <a:spcAft>
                <a:spcPct val="0"/>
              </a:spcAft>
              <a:buClrTx/>
              <a:buSzTx/>
              <a:buFontTx/>
              <a:buNone/>
              <a:tabLst/>
              <a:defRPr/>
            </a:pPr>
            <a:endParaRPr kumimoji="0" lang="en-US" sz="3599" b="0" i="0" u="none" strike="noStrike" kern="1200" cap="none" spc="0" normalizeH="0" baseline="0" noProof="0">
              <a:ln>
                <a:noFill/>
              </a:ln>
              <a:solidFill>
                <a:srgbClr val="FFFFFF"/>
              </a:solidFill>
              <a:effectLst/>
              <a:uLnTx/>
              <a:uFillTx/>
              <a:latin typeface="Lato Light"/>
              <a:ea typeface="+mn-ea"/>
              <a:cs typeface="+mn-cs"/>
            </a:endParaRPr>
          </a:p>
        </p:txBody>
      </p:sp>
      <p:sp>
        <p:nvSpPr>
          <p:cNvPr id="4" name="TextBox 3">
            <a:extLst>
              <a:ext uri="{FF2B5EF4-FFF2-40B4-BE49-F238E27FC236}">
                <a16:creationId xmlns:a16="http://schemas.microsoft.com/office/drawing/2014/main" id="{50D6475E-21A2-4A57-AD63-5CE3593809A4}"/>
              </a:ext>
            </a:extLst>
          </p:cNvPr>
          <p:cNvSpPr txBox="1"/>
          <p:nvPr/>
        </p:nvSpPr>
        <p:spPr>
          <a:xfrm>
            <a:off x="726784" y="250971"/>
            <a:ext cx="1114503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srgbClr val="2F8DFF"/>
                </a:solidFill>
                <a:effectLst/>
                <a:uLnTx/>
                <a:uFillTx/>
                <a:latin typeface="Arial" panose="020B0604020202020204" pitchFamily="34" charset="0"/>
                <a:cs typeface="Arial" panose="020B0604020202020204" pitchFamily="34" charset="0"/>
              </a:rPr>
              <a:t> </a:t>
            </a:r>
            <a:endParaRPr lang="en-US" sz="4400" b="1" dirty="0">
              <a:ln w="28575">
                <a:noFill/>
              </a:ln>
              <a:solidFill>
                <a:prstClr val="black"/>
              </a:solidFill>
              <a:latin typeface="Arial Black" panose="020B0A040201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28575">
                  <a:noFill/>
                </a:ln>
                <a:latin typeface="Arial" panose="020B0604020202020204" pitchFamily="34" charset="0"/>
                <a:cs typeface="Arial" panose="020B0604020202020204" pitchFamily="34" charset="0"/>
              </a:rPr>
              <a:t>Impact of stress</a:t>
            </a:r>
            <a:endParaRPr kumimoji="0" lang="en-US" sz="3600" b="1" u="none" strike="noStrike" kern="1200" cap="none" spc="0" normalizeH="0" baseline="0" noProof="0" dirty="0">
              <a:ln w="28575">
                <a:noFill/>
              </a:ln>
              <a:effectLst/>
              <a:uLnTx/>
              <a:uFillTx/>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C898885E-D4B9-4E85-A087-C04212CF9241}"/>
              </a:ext>
            </a:extLst>
          </p:cNvPr>
          <p:cNvSpPr/>
          <p:nvPr/>
        </p:nvSpPr>
        <p:spPr>
          <a:xfrm>
            <a:off x="802357" y="1437892"/>
            <a:ext cx="4953550" cy="4524315"/>
          </a:xfrm>
          <a:prstGeom prst="rect">
            <a:avLst/>
          </a:prstGeom>
        </p:spPr>
        <p:txBody>
          <a:bodyPr wrap="square">
            <a:spAutoFit/>
          </a:bodyPr>
          <a:lstStyle/>
          <a:p>
            <a:r>
              <a:rPr lang="en-US" sz="2000" b="1" dirty="0">
                <a:solidFill>
                  <a:srgbClr val="2F8DFF"/>
                </a:solidFill>
                <a:latin typeface="Arial" panose="020B0604020202020204" pitchFamily="34" charset="0"/>
                <a:cs typeface="Arial" panose="020B0604020202020204" pitchFamily="34" charset="0"/>
              </a:rPr>
              <a:t>Effects on behaviors</a:t>
            </a:r>
          </a:p>
          <a:p>
            <a:r>
              <a:rPr lang="en-US" dirty="0">
                <a:latin typeface="Arial" panose="020B0604020202020204" pitchFamily="34" charset="0"/>
                <a:cs typeface="Arial" panose="020B0604020202020204" pitchFamily="34" charset="0"/>
              </a:rPr>
              <a:t>Withdrawal, substance abuse, outbursts, overeating, undereating</a:t>
            </a:r>
          </a:p>
          <a:p>
            <a:endParaRPr lang="en-US" sz="2000" dirty="0">
              <a:latin typeface="Arial" panose="020B0604020202020204" pitchFamily="34" charset="0"/>
              <a:cs typeface="Arial" panose="020B0604020202020204" pitchFamily="34" charset="0"/>
            </a:endParaRPr>
          </a:p>
          <a:p>
            <a:r>
              <a:rPr lang="en-US" sz="2000" b="1" dirty="0">
                <a:solidFill>
                  <a:srgbClr val="2F8DFF"/>
                </a:solidFill>
                <a:latin typeface="Arial" panose="020B0604020202020204" pitchFamily="34" charset="0"/>
                <a:cs typeface="Arial" panose="020B0604020202020204" pitchFamily="34" charset="0"/>
              </a:rPr>
              <a:t>Effects on mood</a:t>
            </a:r>
          </a:p>
          <a:p>
            <a:r>
              <a:rPr lang="en-US" dirty="0">
                <a:latin typeface="Arial" panose="020B0604020202020204" pitchFamily="34" charset="0"/>
                <a:cs typeface="Arial" panose="020B0604020202020204" pitchFamily="34" charset="0"/>
              </a:rPr>
              <a:t>Anxiety, overwhelmed, restless, depression, low energy</a:t>
            </a:r>
          </a:p>
          <a:p>
            <a:endParaRPr lang="en-US" sz="2000" dirty="0">
              <a:latin typeface="Arial" panose="020B0604020202020204" pitchFamily="34" charset="0"/>
              <a:cs typeface="Arial" panose="020B0604020202020204" pitchFamily="34" charset="0"/>
            </a:endParaRPr>
          </a:p>
          <a:p>
            <a:r>
              <a:rPr lang="en-US" sz="2000" b="1" dirty="0">
                <a:solidFill>
                  <a:srgbClr val="2F8DFF"/>
                </a:solidFill>
                <a:latin typeface="Arial" panose="020B0604020202020204" pitchFamily="34" charset="0"/>
                <a:cs typeface="Arial" panose="020B0604020202020204" pitchFamily="34" charset="0"/>
              </a:rPr>
              <a:t>Effects at work</a:t>
            </a:r>
            <a:br>
              <a:rPr lang="en-US" sz="2000"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disorganized brain, reduced coherence, inhibited creativity, limited flexibility, low effort</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b="1" dirty="0">
                <a:solidFill>
                  <a:srgbClr val="2F8DFF"/>
                </a:solidFill>
                <a:latin typeface="Arial" panose="020B0604020202020204" pitchFamily="34" charset="0"/>
                <a:cs typeface="Arial" panose="020B0604020202020204" pitchFamily="34" charset="0"/>
              </a:rPr>
              <a:t>Effects on your body</a:t>
            </a:r>
            <a:br>
              <a:rPr lang="en-US" sz="2000"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headaches, sleep problems, fatigue, upset stomach, chest pain</a:t>
            </a:r>
            <a:endParaRPr lang="en-US" sz="20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6C13D1A-BE5D-9C4B-808F-E75C361062F3}"/>
              </a:ext>
            </a:extLst>
          </p:cNvPr>
          <p:cNvPicPr>
            <a:picLocks noChangeAspect="1"/>
          </p:cNvPicPr>
          <p:nvPr/>
        </p:nvPicPr>
        <p:blipFill>
          <a:blip r:embed="rId4"/>
          <a:stretch>
            <a:fillRect/>
          </a:stretch>
        </p:blipFill>
        <p:spPr>
          <a:xfrm>
            <a:off x="11355531" y="335015"/>
            <a:ext cx="346993" cy="470218"/>
          </a:xfrm>
          <a:prstGeom prst="rect">
            <a:avLst/>
          </a:prstGeom>
        </p:spPr>
      </p:pic>
    </p:spTree>
    <p:extLst>
      <p:ext uri="{BB962C8B-B14F-4D97-AF65-F5344CB8AC3E}">
        <p14:creationId xmlns:p14="http://schemas.microsoft.com/office/powerpoint/2010/main" val="149137405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F8DFF"/>
        </a:solidFill>
        <a:effectLst/>
      </p:bgPr>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1550D70-AF19-7941-AD47-16E48C6C8E78}"/>
              </a:ext>
            </a:extLst>
          </p:cNvPr>
          <p:cNvSpPr/>
          <p:nvPr/>
        </p:nvSpPr>
        <p:spPr>
          <a:xfrm>
            <a:off x="1365375" y="0"/>
            <a:ext cx="5781707" cy="5380522"/>
          </a:xfrm>
          <a:custGeom>
            <a:avLst/>
            <a:gdLst>
              <a:gd name="connsiteX0" fmla="*/ 1601018 w 6487428"/>
              <a:gd name="connsiteY0" fmla="*/ 0 h 6037274"/>
              <a:gd name="connsiteX1" fmla="*/ 4886411 w 6487428"/>
              <a:gd name="connsiteY1" fmla="*/ 0 h 6037274"/>
              <a:gd name="connsiteX2" fmla="*/ 5057306 w 6487428"/>
              <a:gd name="connsiteY2" fmla="*/ 103821 h 6037274"/>
              <a:gd name="connsiteX3" fmla="*/ 6487428 w 6487428"/>
              <a:gd name="connsiteY3" fmla="*/ 2793560 h 6037274"/>
              <a:gd name="connsiteX4" fmla="*/ 3243714 w 6487428"/>
              <a:gd name="connsiteY4" fmla="*/ 6037274 h 6037274"/>
              <a:gd name="connsiteX5" fmla="*/ 0 w 6487428"/>
              <a:gd name="connsiteY5" fmla="*/ 2793560 h 6037274"/>
              <a:gd name="connsiteX6" fmla="*/ 1430123 w 6487428"/>
              <a:gd name="connsiteY6" fmla="*/ 103821 h 603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7428" h="6037274">
                <a:moveTo>
                  <a:pt x="1601018" y="0"/>
                </a:moveTo>
                <a:lnTo>
                  <a:pt x="4886411" y="0"/>
                </a:lnTo>
                <a:lnTo>
                  <a:pt x="5057306" y="103821"/>
                </a:lnTo>
                <a:cubicBezTo>
                  <a:pt x="5920139" y="686740"/>
                  <a:pt x="6487428" y="1673901"/>
                  <a:pt x="6487428" y="2793560"/>
                </a:cubicBezTo>
                <a:cubicBezTo>
                  <a:pt x="6487428" y="4585014"/>
                  <a:pt x="5035168" y="6037274"/>
                  <a:pt x="3243714" y="6037274"/>
                </a:cubicBezTo>
                <a:cubicBezTo>
                  <a:pt x="1452260" y="6037274"/>
                  <a:pt x="0" y="4585014"/>
                  <a:pt x="0" y="2793560"/>
                </a:cubicBezTo>
                <a:cubicBezTo>
                  <a:pt x="0" y="1673901"/>
                  <a:pt x="567289" y="686740"/>
                  <a:pt x="1430123" y="1038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2" name="Picture 31">
            <a:extLst>
              <a:ext uri="{FF2B5EF4-FFF2-40B4-BE49-F238E27FC236}">
                <a16:creationId xmlns:a16="http://schemas.microsoft.com/office/drawing/2014/main" id="{6FA781D3-87A0-FA42-A022-CAE1349F47C5}"/>
              </a:ext>
            </a:extLst>
          </p:cNvPr>
          <p:cNvPicPr>
            <a:picLocks noChangeAspect="1"/>
          </p:cNvPicPr>
          <p:nvPr/>
        </p:nvPicPr>
        <p:blipFill>
          <a:blip r:embed="rId2"/>
          <a:stretch>
            <a:fillRect/>
          </a:stretch>
        </p:blipFill>
        <p:spPr>
          <a:xfrm>
            <a:off x="11355531" y="335015"/>
            <a:ext cx="346993" cy="470218"/>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8A72CEB-5A22-BF4C-B287-EE075C127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2420" y="373590"/>
            <a:ext cx="5658166" cy="6110819"/>
          </a:xfrm>
          <a:prstGeom prst="rect">
            <a:avLst/>
          </a:prstGeom>
          <a:effectLst>
            <a:outerShdw blurRad="739427" dist="38100" dir="5400000" algn="t" rotWithShape="0">
              <a:prstClr val="black">
                <a:alpha val="27867"/>
              </a:prstClr>
            </a:outerShdw>
          </a:effectLst>
        </p:spPr>
      </p:pic>
    </p:spTree>
    <p:extLst>
      <p:ext uri="{BB962C8B-B14F-4D97-AF65-F5344CB8AC3E}">
        <p14:creationId xmlns:p14="http://schemas.microsoft.com/office/powerpoint/2010/main" val="237129665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5271F7-00BF-9542-9ACA-0C86279CE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13"/>
            <a:ext cx="12192000" cy="6864626"/>
          </a:xfrm>
          <a:prstGeom prst="rect">
            <a:avLst/>
          </a:prstGeom>
        </p:spPr>
      </p:pic>
      <p:sp>
        <p:nvSpPr>
          <p:cNvPr id="2" name="Rectangle 1">
            <a:extLst>
              <a:ext uri="{FF2B5EF4-FFF2-40B4-BE49-F238E27FC236}">
                <a16:creationId xmlns:a16="http://schemas.microsoft.com/office/drawing/2014/main" id="{7DD8744B-A19C-B548-A039-64904FBA2787}"/>
              </a:ext>
            </a:extLst>
          </p:cNvPr>
          <p:cNvSpPr/>
          <p:nvPr/>
        </p:nvSpPr>
        <p:spPr>
          <a:xfrm>
            <a:off x="1081890" y="2551837"/>
            <a:ext cx="5549916" cy="1754326"/>
          </a:xfrm>
          <a:prstGeom prst="rect">
            <a:avLst/>
          </a:prstGeom>
        </p:spPr>
        <p:txBody>
          <a:bodyPr wrap="square">
            <a:spAutoFit/>
          </a:bodyPr>
          <a:lstStyle/>
          <a:p>
            <a:r>
              <a:rPr lang="en-US" sz="3600" dirty="0">
                <a:latin typeface="Arial" panose="020B0604020202020204" pitchFamily="34" charset="0"/>
                <a:cs typeface="Arial" panose="020B0604020202020204" pitchFamily="34" charset="0"/>
              </a:rPr>
              <a:t>What is the </a:t>
            </a:r>
            <a:r>
              <a:rPr lang="en-US" sz="3600" b="1" dirty="0">
                <a:solidFill>
                  <a:srgbClr val="2F8DFF"/>
                </a:solidFill>
                <a:latin typeface="Arial" panose="020B0604020202020204" pitchFamily="34" charset="0"/>
                <a:cs typeface="Arial" panose="020B0604020202020204" pitchFamily="34" charset="0"/>
              </a:rPr>
              <a:t>role of leader </a:t>
            </a:r>
            <a:r>
              <a:rPr lang="en-US" sz="3600" dirty="0">
                <a:latin typeface="Arial" panose="020B0604020202020204" pitchFamily="34" charset="0"/>
                <a:cs typeface="Arial" panose="020B0604020202020204" pitchFamily="34" charset="0"/>
              </a:rPr>
              <a:t>in creating high performance culture?</a:t>
            </a:r>
          </a:p>
        </p:txBody>
      </p:sp>
      <p:pic>
        <p:nvPicPr>
          <p:cNvPr id="3" name="Picture 2" descr="SHIFT">
            <a:extLst>
              <a:ext uri="{FF2B5EF4-FFF2-40B4-BE49-F238E27FC236}">
                <a16:creationId xmlns:a16="http://schemas.microsoft.com/office/drawing/2014/main" id="{F770F0C7-0697-6F49-8A7C-EB5111134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3001" y="352829"/>
            <a:ext cx="504239" cy="50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55567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490D8-FBD9-6244-B4CA-41E6483E1221}"/>
              </a:ext>
            </a:extLst>
          </p:cNvPr>
          <p:cNvSpPr>
            <a:spLocks noGrp="1"/>
          </p:cNvSpPr>
          <p:nvPr>
            <p:ph type="title"/>
          </p:nvPr>
        </p:nvSpPr>
        <p:spPr/>
        <p:txBody>
          <a:bodyPr/>
          <a:lstStyle/>
          <a:p>
            <a:endParaRPr lang="en-US"/>
          </a:p>
        </p:txBody>
      </p:sp>
      <p:pic>
        <p:nvPicPr>
          <p:cNvPr id="5" name="Picture Placeholder 4">
            <a:extLst>
              <a:ext uri="{FF2B5EF4-FFF2-40B4-BE49-F238E27FC236}">
                <a16:creationId xmlns:a16="http://schemas.microsoft.com/office/drawing/2014/main" id="{244AB728-5D9A-A04D-8BA6-4C601173CA7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773" b="7773"/>
          <a:stretch>
            <a:fillRect/>
          </a:stretch>
        </p:blipFill>
        <p:spPr/>
      </p:pic>
      <p:sp>
        <p:nvSpPr>
          <p:cNvPr id="6" name="Rectangle 5">
            <a:extLst>
              <a:ext uri="{FF2B5EF4-FFF2-40B4-BE49-F238E27FC236}">
                <a16:creationId xmlns:a16="http://schemas.microsoft.com/office/drawing/2014/main" id="{E2A8208D-78F4-514E-884E-0E3DD72479EB}"/>
              </a:ext>
            </a:extLst>
          </p:cNvPr>
          <p:cNvSpPr/>
          <p:nvPr/>
        </p:nvSpPr>
        <p:spPr>
          <a:xfrm rot="5400000">
            <a:off x="2644874" y="-2690711"/>
            <a:ext cx="6856413" cy="12237836"/>
          </a:xfrm>
          <a:prstGeom prst="rect">
            <a:avLst/>
          </a:prstGeom>
          <a:solidFill>
            <a:srgbClr val="2F8D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607" rtl="0" eaLnBrk="0" fontAlgn="base" latinLnBrk="0" hangingPunct="0">
              <a:lnSpc>
                <a:spcPct val="100000"/>
              </a:lnSpc>
              <a:spcBef>
                <a:spcPct val="0"/>
              </a:spcBef>
              <a:spcAft>
                <a:spcPct val="0"/>
              </a:spcAft>
              <a:buClrTx/>
              <a:buSzTx/>
              <a:buFontTx/>
              <a:buNone/>
              <a:tabLst/>
              <a:defRPr/>
            </a:pPr>
            <a:endParaRPr kumimoji="0" lang="en-US" sz="3599" b="0" i="0" u="none" strike="noStrike" kern="1200" cap="none" spc="0" normalizeH="0" baseline="0" noProof="0">
              <a:ln>
                <a:noFill/>
              </a:ln>
              <a:solidFill>
                <a:srgbClr val="FFFFFF"/>
              </a:solidFill>
              <a:effectLst/>
              <a:uLnTx/>
              <a:uFillTx/>
              <a:latin typeface="Lato Light"/>
              <a:ea typeface="+mn-ea"/>
              <a:cs typeface="+mn-cs"/>
            </a:endParaRPr>
          </a:p>
        </p:txBody>
      </p:sp>
      <p:pic>
        <p:nvPicPr>
          <p:cNvPr id="7" name="Picture 6">
            <a:extLst>
              <a:ext uri="{FF2B5EF4-FFF2-40B4-BE49-F238E27FC236}">
                <a16:creationId xmlns:a16="http://schemas.microsoft.com/office/drawing/2014/main" id="{F3214089-BECC-5A44-A00E-A1A07FAB2B2E}"/>
              </a:ext>
            </a:extLst>
          </p:cNvPr>
          <p:cNvPicPr>
            <a:picLocks noChangeAspect="1"/>
          </p:cNvPicPr>
          <p:nvPr/>
        </p:nvPicPr>
        <p:blipFill>
          <a:blip r:embed="rId3"/>
          <a:stretch>
            <a:fillRect/>
          </a:stretch>
        </p:blipFill>
        <p:spPr>
          <a:xfrm>
            <a:off x="11355531" y="335015"/>
            <a:ext cx="346993" cy="470218"/>
          </a:xfrm>
          <a:prstGeom prst="rect">
            <a:avLst/>
          </a:prstGeom>
        </p:spPr>
      </p:pic>
      <p:sp>
        <p:nvSpPr>
          <p:cNvPr id="8" name="TextBox 7">
            <a:extLst>
              <a:ext uri="{FF2B5EF4-FFF2-40B4-BE49-F238E27FC236}">
                <a16:creationId xmlns:a16="http://schemas.microsoft.com/office/drawing/2014/main" id="{E641FEDF-9A63-D04B-BC83-B1E3906FDBCA}"/>
              </a:ext>
            </a:extLst>
          </p:cNvPr>
          <p:cNvSpPr txBox="1"/>
          <p:nvPr/>
        </p:nvSpPr>
        <p:spPr>
          <a:xfrm>
            <a:off x="1387660" y="1701870"/>
            <a:ext cx="9416681" cy="707886"/>
          </a:xfrm>
          <a:prstGeom prst="rect">
            <a:avLst/>
          </a:prstGeom>
          <a:noFill/>
        </p:spPr>
        <p:txBody>
          <a:bodyPr wrap="none" rtlCol="0">
            <a:spAutoFit/>
          </a:bodyPr>
          <a:lstStyle/>
          <a:p>
            <a:pPr algn="ctr"/>
            <a:r>
              <a:rPr lang="en-US" sz="4000" dirty="0">
                <a:solidFill>
                  <a:schemeClr val="bg1"/>
                </a:solidFill>
                <a:latin typeface="Arial" panose="020B0604020202020204" pitchFamily="34" charset="0"/>
                <a:cs typeface="Arial" panose="020B0604020202020204" pitchFamily="34" charset="0"/>
              </a:rPr>
              <a:t>Create a Barrier-free Work Environment</a:t>
            </a:r>
          </a:p>
        </p:txBody>
      </p:sp>
    </p:spTree>
    <p:extLst>
      <p:ext uri="{BB962C8B-B14F-4D97-AF65-F5344CB8AC3E}">
        <p14:creationId xmlns:p14="http://schemas.microsoft.com/office/powerpoint/2010/main" val="5014869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5354481-06E8-4486-AE09-9247B82F43AA}"/>
              </a:ext>
            </a:extLst>
          </p:cNvPr>
          <p:cNvPicPr>
            <a:picLocks noChangeAspect="1"/>
          </p:cNvPicPr>
          <p:nvPr/>
        </p:nvPicPr>
        <p:blipFill>
          <a:blip r:embed="rId3">
            <a:extLst>
              <a:ext uri="{28A0092B-C50C-407E-A947-70E740481C1C}">
                <a14:useLocalDpi xmlns:a14="http://schemas.microsoft.com/office/drawing/2010/main" val="0"/>
              </a:ext>
            </a:extLst>
          </a:blip>
          <a:srcRect t="7811" b="7811"/>
          <a:stretch/>
        </p:blipFill>
        <p:spPr>
          <a:xfrm>
            <a:off x="-22920" y="-1"/>
            <a:ext cx="12214919" cy="6858001"/>
          </a:xfrm>
          <a:prstGeom prst="rect">
            <a:avLst/>
          </a:prstGeom>
        </p:spPr>
      </p:pic>
      <p:sp>
        <p:nvSpPr>
          <p:cNvPr id="3" name="Rectangle 2">
            <a:extLst>
              <a:ext uri="{FF2B5EF4-FFF2-40B4-BE49-F238E27FC236}">
                <a16:creationId xmlns:a16="http://schemas.microsoft.com/office/drawing/2014/main" id="{CBA76F5C-DD45-49FE-9B23-2C5506F3AF1A}"/>
              </a:ext>
            </a:extLst>
          </p:cNvPr>
          <p:cNvSpPr/>
          <p:nvPr/>
        </p:nvSpPr>
        <p:spPr>
          <a:xfrm rot="5400000">
            <a:off x="2644874" y="-2690711"/>
            <a:ext cx="6856413" cy="12237836"/>
          </a:xfrm>
          <a:prstGeom prst="rect">
            <a:avLst/>
          </a:prstGeom>
          <a:gradFill>
            <a:gsLst>
              <a:gs pos="0">
                <a:srgbClr val="0C2340">
                  <a:alpha val="46000"/>
                </a:srgb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607" rtl="0" eaLnBrk="0" fontAlgn="base" latinLnBrk="0" hangingPunct="0">
              <a:lnSpc>
                <a:spcPct val="100000"/>
              </a:lnSpc>
              <a:spcBef>
                <a:spcPct val="0"/>
              </a:spcBef>
              <a:spcAft>
                <a:spcPct val="0"/>
              </a:spcAft>
              <a:buClrTx/>
              <a:buSzTx/>
              <a:buFontTx/>
              <a:buNone/>
              <a:tabLst/>
              <a:defRPr/>
            </a:pPr>
            <a:endParaRPr kumimoji="0" lang="en-US" sz="3599" b="0" i="0" u="none" strike="noStrike" kern="1200" cap="none" spc="0" normalizeH="0" baseline="0" noProof="0">
              <a:ln>
                <a:noFill/>
              </a:ln>
              <a:solidFill>
                <a:srgbClr val="FFFFFF"/>
              </a:solidFill>
              <a:effectLst/>
              <a:uLnTx/>
              <a:uFillTx/>
              <a:latin typeface="Lato Light"/>
              <a:ea typeface="+mn-ea"/>
              <a:cs typeface="+mn-cs"/>
            </a:endParaRPr>
          </a:p>
        </p:txBody>
      </p:sp>
      <p:sp>
        <p:nvSpPr>
          <p:cNvPr id="10" name="Rectangle 9">
            <a:extLst>
              <a:ext uri="{FF2B5EF4-FFF2-40B4-BE49-F238E27FC236}">
                <a16:creationId xmlns:a16="http://schemas.microsoft.com/office/drawing/2014/main" id="{2109DC9C-C824-C24B-85AA-7407865126F4}"/>
              </a:ext>
            </a:extLst>
          </p:cNvPr>
          <p:cNvSpPr/>
          <p:nvPr/>
        </p:nvSpPr>
        <p:spPr>
          <a:xfrm>
            <a:off x="610088" y="3265135"/>
            <a:ext cx="8577469" cy="2693504"/>
          </a:xfrm>
          <a:prstGeom prst="rect">
            <a:avLst/>
          </a:prstGeom>
          <a:solidFill>
            <a:srgbClr val="2F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Open quotation mark with solid fill">
            <a:extLst>
              <a:ext uri="{FF2B5EF4-FFF2-40B4-BE49-F238E27FC236}">
                <a16:creationId xmlns:a16="http://schemas.microsoft.com/office/drawing/2014/main" id="{42054E0D-549B-D84E-80B4-511B042425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6247" y="2571975"/>
            <a:ext cx="1252671" cy="1252671"/>
          </a:xfrm>
          <a:prstGeom prst="rect">
            <a:avLst/>
          </a:prstGeom>
        </p:spPr>
      </p:pic>
      <p:pic>
        <p:nvPicPr>
          <p:cNvPr id="16" name="Picture 15">
            <a:extLst>
              <a:ext uri="{FF2B5EF4-FFF2-40B4-BE49-F238E27FC236}">
                <a16:creationId xmlns:a16="http://schemas.microsoft.com/office/drawing/2014/main" id="{5BCB851C-2CE8-DF48-A2F6-1CBEAAC0FC6A}"/>
              </a:ext>
            </a:extLst>
          </p:cNvPr>
          <p:cNvPicPr>
            <a:picLocks noChangeAspect="1"/>
          </p:cNvPicPr>
          <p:nvPr/>
        </p:nvPicPr>
        <p:blipFill>
          <a:blip r:embed="rId6"/>
          <a:stretch>
            <a:fillRect/>
          </a:stretch>
        </p:blipFill>
        <p:spPr>
          <a:xfrm>
            <a:off x="11355531" y="335015"/>
            <a:ext cx="346993" cy="470218"/>
          </a:xfrm>
          <a:prstGeom prst="rect">
            <a:avLst/>
          </a:prstGeom>
        </p:spPr>
      </p:pic>
      <p:sp>
        <p:nvSpPr>
          <p:cNvPr id="12" name="TextBox 11">
            <a:extLst>
              <a:ext uri="{FF2B5EF4-FFF2-40B4-BE49-F238E27FC236}">
                <a16:creationId xmlns:a16="http://schemas.microsoft.com/office/drawing/2014/main" id="{2441F7D9-1970-3C4B-B177-B47813EB878A}"/>
              </a:ext>
            </a:extLst>
          </p:cNvPr>
          <p:cNvSpPr txBox="1"/>
          <p:nvPr/>
        </p:nvSpPr>
        <p:spPr>
          <a:xfrm rot="10800000" flipV="1">
            <a:off x="1632050" y="3632370"/>
            <a:ext cx="7039967" cy="3416320"/>
          </a:xfrm>
          <a:prstGeom prst="rect">
            <a:avLst/>
          </a:prstGeom>
          <a:noFill/>
        </p:spPr>
        <p:txBody>
          <a:bodyPr wrap="square" rtlCol="0">
            <a:spAutoFit/>
          </a:bodyPr>
          <a:lstStyle/>
          <a:p>
            <a:pPr lvl="0"/>
            <a:r>
              <a:rPr lang="en-US" sz="2400" b="1" dirty="0">
                <a:solidFill>
                  <a:schemeClr val="bg1">
                    <a:lumMod val="95000"/>
                  </a:schemeClr>
                </a:solidFill>
                <a:latin typeface="Arial" panose="020B0604020202020204" pitchFamily="34" charset="0"/>
                <a:cs typeface="Arial" panose="020B0604020202020204" pitchFamily="34" charset="0"/>
              </a:rPr>
              <a:t>I learned that courage was not the absence of fear, but the triumph over it. The brave man is not he who does not feel afraid, but he who conquers that fear.</a:t>
            </a:r>
            <a:br>
              <a:rPr lang="en-US" sz="2400" b="1" dirty="0">
                <a:solidFill>
                  <a:schemeClr val="bg1">
                    <a:lumMod val="95000"/>
                  </a:schemeClr>
                </a:solidFill>
                <a:latin typeface="Arial" panose="020B0604020202020204" pitchFamily="34" charset="0"/>
                <a:cs typeface="Arial" panose="020B0604020202020204" pitchFamily="34" charset="0"/>
              </a:rPr>
            </a:br>
            <a:br>
              <a:rPr lang="en-US" sz="2400" dirty="0">
                <a:solidFill>
                  <a:schemeClr val="bg1">
                    <a:lumMod val="95000"/>
                  </a:schemeClr>
                </a:solidFill>
                <a:latin typeface="Arial" panose="020B0604020202020204" pitchFamily="34" charset="0"/>
                <a:cs typeface="Arial" panose="020B0604020202020204" pitchFamily="34" charset="0"/>
              </a:rPr>
            </a:br>
            <a:br>
              <a:rPr lang="en-US" sz="2400" dirty="0">
                <a:solidFill>
                  <a:schemeClr val="bg1">
                    <a:lumMod val="95000"/>
                  </a:schemeClr>
                </a:solidFill>
                <a:latin typeface="Arial" panose="020B0604020202020204" pitchFamily="34" charset="0"/>
                <a:cs typeface="Arial" panose="020B0604020202020204" pitchFamily="34" charset="0"/>
              </a:rPr>
            </a:br>
            <a:br>
              <a:rPr lang="en-US" sz="2400" dirty="0">
                <a:solidFill>
                  <a:schemeClr val="bg1">
                    <a:lumMod val="95000"/>
                  </a:schemeClr>
                </a:solidFill>
                <a:latin typeface="Arial" panose="020B0604020202020204" pitchFamily="34" charset="0"/>
                <a:cs typeface="Arial" panose="020B0604020202020204" pitchFamily="34" charset="0"/>
              </a:rPr>
            </a:br>
            <a:br>
              <a:rPr lang="en-US" sz="2400" dirty="0">
                <a:solidFill>
                  <a:schemeClr val="bg1">
                    <a:lumMod val="95000"/>
                  </a:schemeClr>
                </a:solidFill>
                <a:latin typeface="Arial" panose="020B0604020202020204" pitchFamily="34" charset="0"/>
                <a:cs typeface="Arial" panose="020B0604020202020204" pitchFamily="34" charset="0"/>
              </a:rPr>
            </a:br>
            <a:endParaRPr kumimoji="0" 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6AC2F18-598B-8A4D-9B26-F51DED64BD97}"/>
              </a:ext>
            </a:extLst>
          </p:cNvPr>
          <p:cNvSpPr/>
          <p:nvPr/>
        </p:nvSpPr>
        <p:spPr>
          <a:xfrm>
            <a:off x="1632049" y="5340530"/>
            <a:ext cx="1851789" cy="369332"/>
          </a:xfrm>
          <a:prstGeom prst="rect">
            <a:avLst/>
          </a:prstGeom>
        </p:spPr>
        <p:txBody>
          <a:bodyPr wrap="none">
            <a:spAutoFit/>
          </a:bodyPr>
          <a:lstStyle/>
          <a:p>
            <a:r>
              <a:rPr lang="en-US" dirty="0">
                <a:solidFill>
                  <a:schemeClr val="bg1">
                    <a:lumMod val="95000"/>
                  </a:schemeClr>
                </a:solidFill>
                <a:latin typeface="Arial" panose="020B0604020202020204" pitchFamily="34" charset="0"/>
                <a:cs typeface="Arial" panose="020B0604020202020204" pitchFamily="34" charset="0"/>
              </a:rPr>
              <a:t>Nelson Mandela</a:t>
            </a:r>
            <a:endParaRPr lang="en-US" dirty="0"/>
          </a:p>
        </p:txBody>
      </p:sp>
    </p:spTree>
    <p:extLst>
      <p:ext uri="{BB962C8B-B14F-4D97-AF65-F5344CB8AC3E}">
        <p14:creationId xmlns:p14="http://schemas.microsoft.com/office/powerpoint/2010/main" val="406176527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6A20064-318F-4CC2-B845-B9AEE98C2800}"/>
              </a:ext>
            </a:extLst>
          </p:cNvPr>
          <p:cNvSpPr txBox="1"/>
          <p:nvPr/>
        </p:nvSpPr>
        <p:spPr>
          <a:xfrm>
            <a:off x="695373" y="3019552"/>
            <a:ext cx="876492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A Systems Issue</a:t>
            </a:r>
          </a:p>
        </p:txBody>
      </p:sp>
      <p:grpSp>
        <p:nvGrpSpPr>
          <p:cNvPr id="24" name="Group 23">
            <a:extLst>
              <a:ext uri="{FF2B5EF4-FFF2-40B4-BE49-F238E27FC236}">
                <a16:creationId xmlns:a16="http://schemas.microsoft.com/office/drawing/2014/main" id="{616CC204-2EA6-1F4D-B57C-AC45C85DAEA2}"/>
              </a:ext>
            </a:extLst>
          </p:cNvPr>
          <p:cNvGrpSpPr/>
          <p:nvPr/>
        </p:nvGrpSpPr>
        <p:grpSpPr>
          <a:xfrm>
            <a:off x="4844192" y="482233"/>
            <a:ext cx="5328954" cy="5893533"/>
            <a:chOff x="6215792" y="622030"/>
            <a:chExt cx="5328954" cy="5893533"/>
          </a:xfrm>
        </p:grpSpPr>
        <p:grpSp>
          <p:nvGrpSpPr>
            <p:cNvPr id="4" name="Group 3">
              <a:extLst>
                <a:ext uri="{FF2B5EF4-FFF2-40B4-BE49-F238E27FC236}">
                  <a16:creationId xmlns:a16="http://schemas.microsoft.com/office/drawing/2014/main" id="{6D84E03A-78A8-C249-9153-E3DD4BC8710C}"/>
                </a:ext>
              </a:extLst>
            </p:cNvPr>
            <p:cNvGrpSpPr/>
            <p:nvPr/>
          </p:nvGrpSpPr>
          <p:grpSpPr>
            <a:xfrm>
              <a:off x="6215792" y="622030"/>
              <a:ext cx="5328954" cy="5893533"/>
              <a:chOff x="6294552" y="574005"/>
              <a:chExt cx="5881565" cy="6504691"/>
            </a:xfrm>
          </p:grpSpPr>
          <p:sp>
            <p:nvSpPr>
              <p:cNvPr id="5" name="Round Same Side Corner Rectangle 2">
                <a:extLst>
                  <a:ext uri="{FF2B5EF4-FFF2-40B4-BE49-F238E27FC236}">
                    <a16:creationId xmlns:a16="http://schemas.microsoft.com/office/drawing/2014/main" id="{3A8E736D-B8BF-234E-8047-F6C909B3593D}"/>
                  </a:ext>
                </a:extLst>
              </p:cNvPr>
              <p:cNvSpPr/>
              <p:nvPr/>
            </p:nvSpPr>
            <p:spPr>
              <a:xfrm>
                <a:off x="8339896" y="574005"/>
                <a:ext cx="1776845" cy="1724890"/>
              </a:xfrm>
              <a:prstGeom prst="round2SameRect">
                <a:avLst/>
              </a:prstGeom>
              <a:solidFill>
                <a:srgbClr val="CCC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3">
                <a:extLst>
                  <a:ext uri="{FF2B5EF4-FFF2-40B4-BE49-F238E27FC236}">
                    <a16:creationId xmlns:a16="http://schemas.microsoft.com/office/drawing/2014/main" id="{EFDD23A0-E5BA-6040-99F2-4CE72A5C16BC}"/>
                  </a:ext>
                </a:extLst>
              </p:cNvPr>
              <p:cNvSpPr/>
              <p:nvPr/>
            </p:nvSpPr>
            <p:spPr>
              <a:xfrm rot="10800000">
                <a:off x="8335115" y="2296937"/>
                <a:ext cx="1787236" cy="391179"/>
              </a:xfrm>
              <a:prstGeom prst="triangle">
                <a:avLst>
                  <a:gd name="adj" fmla="val 50616"/>
                </a:avLst>
              </a:prstGeom>
              <a:solidFill>
                <a:srgbClr val="C2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7">
                <a:extLst>
                  <a:ext uri="{FF2B5EF4-FFF2-40B4-BE49-F238E27FC236}">
                    <a16:creationId xmlns:a16="http://schemas.microsoft.com/office/drawing/2014/main" id="{DFF4A77B-6B89-7C48-8ACA-B17F25A64C2F}"/>
                  </a:ext>
                </a:extLst>
              </p:cNvPr>
              <p:cNvSpPr/>
              <p:nvPr/>
            </p:nvSpPr>
            <p:spPr>
              <a:xfrm rot="3547743">
                <a:off x="10418401" y="1754768"/>
                <a:ext cx="1776845" cy="1724890"/>
              </a:xfrm>
              <a:prstGeom prst="round2SameRect">
                <a:avLst/>
              </a:prstGeom>
              <a:solidFill>
                <a:srgbClr val="2F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8">
                <a:extLst>
                  <a:ext uri="{FF2B5EF4-FFF2-40B4-BE49-F238E27FC236}">
                    <a16:creationId xmlns:a16="http://schemas.microsoft.com/office/drawing/2014/main" id="{5895B6CD-1908-4B44-8F17-54A8CBFA5177}"/>
                  </a:ext>
                </a:extLst>
              </p:cNvPr>
              <p:cNvSpPr/>
              <p:nvPr/>
            </p:nvSpPr>
            <p:spPr>
              <a:xfrm rot="14347743">
                <a:off x="9509693" y="2964653"/>
                <a:ext cx="1787236" cy="391179"/>
              </a:xfrm>
              <a:prstGeom prst="triangle">
                <a:avLst>
                  <a:gd name="adj" fmla="val 50616"/>
                </a:avLst>
              </a:prstGeom>
              <a:solidFill>
                <a:srgbClr val="267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ame Side Corner Rectangle 15">
                <a:extLst>
                  <a:ext uri="{FF2B5EF4-FFF2-40B4-BE49-F238E27FC236}">
                    <a16:creationId xmlns:a16="http://schemas.microsoft.com/office/drawing/2014/main" id="{721B0D4C-7D07-234E-925E-5DAC9BAC4B9A}"/>
                  </a:ext>
                </a:extLst>
              </p:cNvPr>
              <p:cNvSpPr/>
              <p:nvPr/>
            </p:nvSpPr>
            <p:spPr>
              <a:xfrm rot="7238819">
                <a:off x="10425249" y="4163172"/>
                <a:ext cx="1776845" cy="1724890"/>
              </a:xfrm>
              <a:prstGeom prst="round2SameRect">
                <a:avLst/>
              </a:prstGeom>
              <a:solidFill>
                <a:srgbClr val="CCC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6">
                <a:extLst>
                  <a:ext uri="{FF2B5EF4-FFF2-40B4-BE49-F238E27FC236}">
                    <a16:creationId xmlns:a16="http://schemas.microsoft.com/office/drawing/2014/main" id="{F2E91578-54B5-4247-BA4F-9124F314F9E2}"/>
                  </a:ext>
                </a:extLst>
              </p:cNvPr>
              <p:cNvSpPr/>
              <p:nvPr/>
            </p:nvSpPr>
            <p:spPr>
              <a:xfrm rot="18038819">
                <a:off x="9514134" y="4287226"/>
                <a:ext cx="1787236" cy="391179"/>
              </a:xfrm>
              <a:prstGeom prst="triangle">
                <a:avLst>
                  <a:gd name="adj" fmla="val 50616"/>
                </a:avLst>
              </a:prstGeom>
              <a:solidFill>
                <a:srgbClr val="C2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ame Side Corner Rectangle 13">
                <a:extLst>
                  <a:ext uri="{FF2B5EF4-FFF2-40B4-BE49-F238E27FC236}">
                    <a16:creationId xmlns:a16="http://schemas.microsoft.com/office/drawing/2014/main" id="{19A3B10D-2E03-1342-96C4-EE2484090133}"/>
                  </a:ext>
                </a:extLst>
              </p:cNvPr>
              <p:cNvSpPr/>
              <p:nvPr/>
            </p:nvSpPr>
            <p:spPr>
              <a:xfrm rot="10786562">
                <a:off x="8348413" y="5353806"/>
                <a:ext cx="1776845" cy="1724890"/>
              </a:xfrm>
              <a:prstGeom prst="round2SameRect">
                <a:avLst/>
              </a:prstGeom>
              <a:solidFill>
                <a:srgbClr val="2F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4">
                <a:extLst>
                  <a:ext uri="{FF2B5EF4-FFF2-40B4-BE49-F238E27FC236}">
                    <a16:creationId xmlns:a16="http://schemas.microsoft.com/office/drawing/2014/main" id="{5E974A15-98C1-FA4C-8DE0-C9572559E5F5}"/>
                  </a:ext>
                </a:extLst>
              </p:cNvPr>
              <p:cNvSpPr/>
              <p:nvPr/>
            </p:nvSpPr>
            <p:spPr>
              <a:xfrm rot="21586562">
                <a:off x="8344285" y="4964573"/>
                <a:ext cx="1787236" cy="391179"/>
              </a:xfrm>
              <a:prstGeom prst="triangle">
                <a:avLst>
                  <a:gd name="adj" fmla="val 50616"/>
                </a:avLst>
              </a:prstGeom>
              <a:solidFill>
                <a:srgbClr val="267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Same Side Corner Rectangle 22">
                <a:extLst>
                  <a:ext uri="{FF2B5EF4-FFF2-40B4-BE49-F238E27FC236}">
                    <a16:creationId xmlns:a16="http://schemas.microsoft.com/office/drawing/2014/main" id="{523758AA-3030-8743-82A1-C1AF437A146A}"/>
                  </a:ext>
                </a:extLst>
              </p:cNvPr>
              <p:cNvSpPr/>
              <p:nvPr/>
            </p:nvSpPr>
            <p:spPr>
              <a:xfrm rot="14395939">
                <a:off x="6278465" y="4157489"/>
                <a:ext cx="1776845" cy="1724890"/>
              </a:xfrm>
              <a:prstGeom prst="round2SameRect">
                <a:avLst/>
              </a:prstGeom>
              <a:solidFill>
                <a:srgbClr val="CCC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23">
                <a:extLst>
                  <a:ext uri="{FF2B5EF4-FFF2-40B4-BE49-F238E27FC236}">
                    <a16:creationId xmlns:a16="http://schemas.microsoft.com/office/drawing/2014/main" id="{F8E23FD5-8010-1846-B1B2-00A0164BF79C}"/>
                  </a:ext>
                </a:extLst>
              </p:cNvPr>
              <p:cNvSpPr/>
              <p:nvPr/>
            </p:nvSpPr>
            <p:spPr>
              <a:xfrm rot="3595939">
                <a:off x="7189837" y="4299723"/>
                <a:ext cx="1787236" cy="391179"/>
              </a:xfrm>
              <a:prstGeom prst="triangle">
                <a:avLst>
                  <a:gd name="adj" fmla="val 50616"/>
                </a:avLst>
              </a:prstGeom>
              <a:solidFill>
                <a:srgbClr val="C2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Same Side Corner Rectangle 20">
                <a:extLst>
                  <a:ext uri="{FF2B5EF4-FFF2-40B4-BE49-F238E27FC236}">
                    <a16:creationId xmlns:a16="http://schemas.microsoft.com/office/drawing/2014/main" id="{AC5E9954-EDDC-4140-A3B1-27D1AECD9D71}"/>
                  </a:ext>
                </a:extLst>
              </p:cNvPr>
              <p:cNvSpPr/>
              <p:nvPr/>
            </p:nvSpPr>
            <p:spPr>
              <a:xfrm rot="17943682">
                <a:off x="6268574" y="1777685"/>
                <a:ext cx="1776845" cy="1724890"/>
              </a:xfrm>
              <a:prstGeom prst="round2SameRect">
                <a:avLst/>
              </a:prstGeom>
              <a:solidFill>
                <a:srgbClr val="2F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21">
                <a:extLst>
                  <a:ext uri="{FF2B5EF4-FFF2-40B4-BE49-F238E27FC236}">
                    <a16:creationId xmlns:a16="http://schemas.microsoft.com/office/drawing/2014/main" id="{80D6C4FB-68EF-9441-A337-75D420D40091}"/>
                  </a:ext>
                </a:extLst>
              </p:cNvPr>
              <p:cNvSpPr/>
              <p:nvPr/>
            </p:nvSpPr>
            <p:spPr>
              <a:xfrm rot="7143682">
                <a:off x="7183971" y="2962067"/>
                <a:ext cx="1787236" cy="391179"/>
              </a:xfrm>
              <a:prstGeom prst="triangle">
                <a:avLst>
                  <a:gd name="adj" fmla="val 50616"/>
                </a:avLst>
              </a:prstGeom>
              <a:solidFill>
                <a:srgbClr val="267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B519B132-D5D4-6E46-8A3D-BF96361112F5}"/>
                </a:ext>
              </a:extLst>
            </p:cNvPr>
            <p:cNvSpPr txBox="1"/>
            <p:nvPr/>
          </p:nvSpPr>
          <p:spPr>
            <a:xfrm>
              <a:off x="8053822" y="1085552"/>
              <a:ext cx="1626921" cy="646331"/>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ENVIRONMENTS, SYSTEMS + RESOURCES</a:t>
              </a:r>
            </a:p>
          </p:txBody>
        </p:sp>
        <p:sp>
          <p:nvSpPr>
            <p:cNvPr id="18" name="TextBox 17">
              <a:extLst>
                <a:ext uri="{FF2B5EF4-FFF2-40B4-BE49-F238E27FC236}">
                  <a16:creationId xmlns:a16="http://schemas.microsoft.com/office/drawing/2014/main" id="{9872A9DF-3138-404F-8BFC-9EE5A0EF1EC8}"/>
                </a:ext>
              </a:extLst>
            </p:cNvPr>
            <p:cNvSpPr txBox="1"/>
            <p:nvPr/>
          </p:nvSpPr>
          <p:spPr>
            <a:xfrm>
              <a:off x="8105501" y="5543636"/>
              <a:ext cx="1626921"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SKILLS + KNOWLEDGE</a:t>
              </a:r>
            </a:p>
          </p:txBody>
        </p:sp>
        <p:sp>
          <p:nvSpPr>
            <p:cNvPr id="19" name="TextBox 18">
              <a:extLst>
                <a:ext uri="{FF2B5EF4-FFF2-40B4-BE49-F238E27FC236}">
                  <a16:creationId xmlns:a16="http://schemas.microsoft.com/office/drawing/2014/main" id="{69957E74-3D10-8944-A28B-A6EDA320EB3F}"/>
                </a:ext>
              </a:extLst>
            </p:cNvPr>
            <p:cNvSpPr txBox="1"/>
            <p:nvPr/>
          </p:nvSpPr>
          <p:spPr>
            <a:xfrm rot="18054679">
              <a:off x="10182378" y="4400430"/>
              <a:ext cx="1257455"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CAPACITY + JOB FIT</a:t>
              </a:r>
            </a:p>
          </p:txBody>
        </p:sp>
        <p:sp>
          <p:nvSpPr>
            <p:cNvPr id="20" name="TextBox 19">
              <a:extLst>
                <a:ext uri="{FF2B5EF4-FFF2-40B4-BE49-F238E27FC236}">
                  <a16:creationId xmlns:a16="http://schemas.microsoft.com/office/drawing/2014/main" id="{601426C6-C8A0-7542-A499-952BF9DA8B91}"/>
                </a:ext>
              </a:extLst>
            </p:cNvPr>
            <p:cNvSpPr txBox="1"/>
            <p:nvPr/>
          </p:nvSpPr>
          <p:spPr>
            <a:xfrm rot="3500137">
              <a:off x="9907449" y="2170862"/>
              <a:ext cx="1703795" cy="646331"/>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REWARDS, RECOGNITION + CONSEQUENCES</a:t>
              </a:r>
            </a:p>
          </p:txBody>
        </p:sp>
        <p:sp>
          <p:nvSpPr>
            <p:cNvPr id="21" name="TextBox 20">
              <a:extLst>
                <a:ext uri="{FF2B5EF4-FFF2-40B4-BE49-F238E27FC236}">
                  <a16:creationId xmlns:a16="http://schemas.microsoft.com/office/drawing/2014/main" id="{490F6A75-6C85-CB46-B545-2A8069CCFAAE}"/>
                </a:ext>
              </a:extLst>
            </p:cNvPr>
            <p:cNvSpPr txBox="1"/>
            <p:nvPr/>
          </p:nvSpPr>
          <p:spPr>
            <a:xfrm rot="18036180">
              <a:off x="6154268" y="2260685"/>
              <a:ext cx="1703795"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EXPECTATIONS + FEEDBACK</a:t>
              </a:r>
            </a:p>
          </p:txBody>
        </p:sp>
        <p:sp>
          <p:nvSpPr>
            <p:cNvPr id="22" name="TextBox 21">
              <a:extLst>
                <a:ext uri="{FF2B5EF4-FFF2-40B4-BE49-F238E27FC236}">
                  <a16:creationId xmlns:a16="http://schemas.microsoft.com/office/drawing/2014/main" id="{193F2ADE-7976-8644-B6AF-4E3C9A8335E8}"/>
                </a:ext>
              </a:extLst>
            </p:cNvPr>
            <p:cNvSpPr txBox="1"/>
            <p:nvPr/>
          </p:nvSpPr>
          <p:spPr>
            <a:xfrm rot="3477990">
              <a:off x="6245081" y="4371691"/>
              <a:ext cx="1703795"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MOTIVATION + PREFRENCES</a:t>
              </a:r>
            </a:p>
          </p:txBody>
        </p:sp>
        <p:sp>
          <p:nvSpPr>
            <p:cNvPr id="23" name="TextBox 22">
              <a:extLst>
                <a:ext uri="{FF2B5EF4-FFF2-40B4-BE49-F238E27FC236}">
                  <a16:creationId xmlns:a16="http://schemas.microsoft.com/office/drawing/2014/main" id="{9ABDC8E4-FE86-604A-9920-D1E48D1E1B06}"/>
                </a:ext>
              </a:extLst>
            </p:cNvPr>
            <p:cNvSpPr txBox="1"/>
            <p:nvPr/>
          </p:nvSpPr>
          <p:spPr>
            <a:xfrm>
              <a:off x="7828862" y="3170838"/>
              <a:ext cx="2056531"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EXEMPLARY PERFORMANCE</a:t>
              </a:r>
            </a:p>
          </p:txBody>
        </p:sp>
      </p:grpSp>
      <p:pic>
        <p:nvPicPr>
          <p:cNvPr id="25" name="Picture 24" descr="SHIFT">
            <a:extLst>
              <a:ext uri="{FF2B5EF4-FFF2-40B4-BE49-F238E27FC236}">
                <a16:creationId xmlns:a16="http://schemas.microsoft.com/office/drawing/2014/main" id="{51E874A9-822F-0D44-BBBA-4DF6E2D2E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3001" y="352829"/>
            <a:ext cx="504239" cy="50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79060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5354481-06E8-4486-AE09-9247B82F43AA}"/>
              </a:ext>
            </a:extLst>
          </p:cNvPr>
          <p:cNvPicPr>
            <a:picLocks noChangeAspect="1"/>
          </p:cNvPicPr>
          <p:nvPr/>
        </p:nvPicPr>
        <p:blipFill rotWithShape="1">
          <a:blip r:embed="rId3"/>
          <a:srcRect t="15625"/>
          <a:stretch/>
        </p:blipFill>
        <p:spPr>
          <a:xfrm>
            <a:off x="0" y="-1"/>
            <a:ext cx="12192000" cy="6858001"/>
          </a:xfrm>
          <a:prstGeom prst="rect">
            <a:avLst/>
          </a:prstGeom>
        </p:spPr>
      </p:pic>
      <p:sp>
        <p:nvSpPr>
          <p:cNvPr id="3" name="Rectangle 2">
            <a:extLst>
              <a:ext uri="{FF2B5EF4-FFF2-40B4-BE49-F238E27FC236}">
                <a16:creationId xmlns:a16="http://schemas.microsoft.com/office/drawing/2014/main" id="{CBA76F5C-DD45-49FE-9B23-2C5506F3AF1A}"/>
              </a:ext>
            </a:extLst>
          </p:cNvPr>
          <p:cNvSpPr/>
          <p:nvPr/>
        </p:nvSpPr>
        <p:spPr>
          <a:xfrm rot="5400000">
            <a:off x="2644876" y="-2690712"/>
            <a:ext cx="6856413" cy="12237836"/>
          </a:xfrm>
          <a:prstGeom prst="rect">
            <a:avLst/>
          </a:prstGeom>
          <a:gradFill>
            <a:gsLst>
              <a:gs pos="0">
                <a:srgbClr val="0C2340">
                  <a:alpha val="46000"/>
                </a:srgb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607" rtl="0" eaLnBrk="0" fontAlgn="base" latinLnBrk="0" hangingPunct="0">
              <a:lnSpc>
                <a:spcPct val="100000"/>
              </a:lnSpc>
              <a:spcBef>
                <a:spcPct val="0"/>
              </a:spcBef>
              <a:spcAft>
                <a:spcPct val="0"/>
              </a:spcAft>
              <a:buClrTx/>
              <a:buSzTx/>
              <a:buFontTx/>
              <a:buNone/>
              <a:tabLst/>
              <a:defRPr/>
            </a:pPr>
            <a:endParaRPr kumimoji="0" lang="en-US" sz="3599" b="0" i="0" u="none" strike="noStrike" kern="1200" cap="none" spc="0" normalizeH="0" baseline="0" noProof="0">
              <a:ln>
                <a:noFill/>
              </a:ln>
              <a:solidFill>
                <a:srgbClr val="FFFFFF"/>
              </a:solidFill>
              <a:effectLst/>
              <a:uLnTx/>
              <a:uFillTx/>
              <a:latin typeface="Lato Light"/>
              <a:ea typeface="+mn-ea"/>
              <a:cs typeface="+mn-cs"/>
            </a:endParaRPr>
          </a:p>
        </p:txBody>
      </p:sp>
      <p:sp>
        <p:nvSpPr>
          <p:cNvPr id="10" name="Rectangle 9">
            <a:extLst>
              <a:ext uri="{FF2B5EF4-FFF2-40B4-BE49-F238E27FC236}">
                <a16:creationId xmlns:a16="http://schemas.microsoft.com/office/drawing/2014/main" id="{2109DC9C-C824-C24B-85AA-7407865126F4}"/>
              </a:ext>
            </a:extLst>
          </p:cNvPr>
          <p:cNvSpPr/>
          <p:nvPr/>
        </p:nvSpPr>
        <p:spPr>
          <a:xfrm>
            <a:off x="610088" y="3265135"/>
            <a:ext cx="8577469" cy="2693504"/>
          </a:xfrm>
          <a:prstGeom prst="rect">
            <a:avLst/>
          </a:prstGeom>
          <a:solidFill>
            <a:srgbClr val="2F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Open quotation mark with solid fill">
            <a:extLst>
              <a:ext uri="{FF2B5EF4-FFF2-40B4-BE49-F238E27FC236}">
                <a16:creationId xmlns:a16="http://schemas.microsoft.com/office/drawing/2014/main" id="{42054E0D-549B-D84E-80B4-511B042425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6247" y="2571975"/>
            <a:ext cx="1252671" cy="1252671"/>
          </a:xfrm>
          <a:prstGeom prst="rect">
            <a:avLst/>
          </a:prstGeom>
        </p:spPr>
      </p:pic>
      <p:pic>
        <p:nvPicPr>
          <p:cNvPr id="16" name="Picture 15">
            <a:extLst>
              <a:ext uri="{FF2B5EF4-FFF2-40B4-BE49-F238E27FC236}">
                <a16:creationId xmlns:a16="http://schemas.microsoft.com/office/drawing/2014/main" id="{5BCB851C-2CE8-DF48-A2F6-1CBEAAC0FC6A}"/>
              </a:ext>
            </a:extLst>
          </p:cNvPr>
          <p:cNvPicPr>
            <a:picLocks noChangeAspect="1"/>
          </p:cNvPicPr>
          <p:nvPr/>
        </p:nvPicPr>
        <p:blipFill>
          <a:blip r:embed="rId6"/>
          <a:stretch>
            <a:fillRect/>
          </a:stretch>
        </p:blipFill>
        <p:spPr>
          <a:xfrm>
            <a:off x="11355531" y="335015"/>
            <a:ext cx="346993" cy="470218"/>
          </a:xfrm>
          <a:prstGeom prst="rect">
            <a:avLst/>
          </a:prstGeom>
        </p:spPr>
      </p:pic>
      <p:sp>
        <p:nvSpPr>
          <p:cNvPr id="9" name="TextBox 3">
            <a:extLst>
              <a:ext uri="{FF2B5EF4-FFF2-40B4-BE49-F238E27FC236}">
                <a16:creationId xmlns:a16="http://schemas.microsoft.com/office/drawing/2014/main" id="{12995AD2-63C5-4C9A-8BF2-D3314AB70B2E}"/>
              </a:ext>
            </a:extLst>
          </p:cNvPr>
          <p:cNvSpPr txBox="1">
            <a:spLocks noChangeArrowheads="1"/>
          </p:cNvSpPr>
          <p:nvPr/>
        </p:nvSpPr>
        <p:spPr bwMode="auto">
          <a:xfrm>
            <a:off x="1610163" y="3586203"/>
            <a:ext cx="688801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defTabSz="457200">
              <a:defRPr/>
            </a:pPr>
            <a:r>
              <a:rPr lang="en-US" b="1" dirty="0">
                <a:solidFill>
                  <a:schemeClr val="bg1"/>
                </a:solidFill>
                <a:latin typeface="Arial" panose="020B0604020202020204" pitchFamily="34" charset="0"/>
                <a:ea typeface="MS PGothic"/>
                <a:cs typeface="Arial" panose="020B0604020202020204" pitchFamily="34" charset="0"/>
              </a:rPr>
              <a:t>The impediment to action is the action. What stands in our way, becomes the way.</a:t>
            </a:r>
            <a:endParaRPr lang="en-US" b="1"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A988280-F74D-6640-BDA5-65CC6B6025F1}"/>
              </a:ext>
            </a:extLst>
          </p:cNvPr>
          <p:cNvSpPr/>
          <p:nvPr/>
        </p:nvSpPr>
        <p:spPr>
          <a:xfrm>
            <a:off x="1610163" y="5405435"/>
            <a:ext cx="4698787" cy="369332"/>
          </a:xfrm>
          <a:prstGeom prst="rect">
            <a:avLst/>
          </a:prstGeom>
        </p:spPr>
        <p:txBody>
          <a:bodyPr wrap="none">
            <a:spAutoFit/>
          </a:bodyPr>
          <a:lstStyle/>
          <a:p>
            <a:pPr lvl="0" defTabSz="457200">
              <a:defRPr/>
            </a:pPr>
            <a:r>
              <a:rPr lang="en-US" dirty="0">
                <a:solidFill>
                  <a:schemeClr val="bg1"/>
                </a:solidFill>
                <a:latin typeface="Arial" panose="020B0604020202020204" pitchFamily="34" charset="0"/>
                <a:ea typeface="MS PGothic"/>
                <a:cs typeface="Arial" panose="020B0604020202020204" pitchFamily="34" charset="0"/>
              </a:rPr>
              <a:t>Marcus Aurelius, Emperor of Roman Empire</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612557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F8DFF"/>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6FA781D3-87A0-FA42-A022-CAE1349F47C5}"/>
              </a:ext>
            </a:extLst>
          </p:cNvPr>
          <p:cNvPicPr>
            <a:picLocks noChangeAspect="1"/>
          </p:cNvPicPr>
          <p:nvPr/>
        </p:nvPicPr>
        <p:blipFill>
          <a:blip r:embed="rId2"/>
          <a:stretch>
            <a:fillRect/>
          </a:stretch>
        </p:blipFill>
        <p:spPr>
          <a:xfrm>
            <a:off x="11355531" y="335015"/>
            <a:ext cx="346993" cy="470218"/>
          </a:xfrm>
          <a:prstGeom prst="rect">
            <a:avLst/>
          </a:prstGeom>
        </p:spPr>
      </p:pic>
      <p:sp>
        <p:nvSpPr>
          <p:cNvPr id="4" name="Rectangle 3">
            <a:extLst>
              <a:ext uri="{FF2B5EF4-FFF2-40B4-BE49-F238E27FC236}">
                <a16:creationId xmlns:a16="http://schemas.microsoft.com/office/drawing/2014/main" id="{2BD7F6F1-E6DE-B343-B7D2-EDFF9B4D11BE}"/>
              </a:ext>
            </a:extLst>
          </p:cNvPr>
          <p:cNvSpPr/>
          <p:nvPr/>
        </p:nvSpPr>
        <p:spPr>
          <a:xfrm>
            <a:off x="343172" y="6261854"/>
            <a:ext cx="1764329" cy="461665"/>
          </a:xfrm>
          <a:prstGeom prst="rect">
            <a:avLst/>
          </a:prstGeom>
        </p:spPr>
        <p:txBody>
          <a:bodyPr wrap="none">
            <a:spAutoFit/>
          </a:bodyPr>
          <a:lstStyle/>
          <a:p>
            <a:r>
              <a:rPr lang="en-US" sz="1200" dirty="0">
                <a:solidFill>
                  <a:schemeClr val="bg1"/>
                </a:solidFill>
                <a:latin typeface="Arial" panose="020B0604020202020204" pitchFamily="34" charset="0"/>
                <a:cs typeface="Arial" panose="020B0604020202020204" pitchFamily="34" charset="0"/>
              </a:rPr>
              <a:t>Source: Alexis Zahner, </a:t>
            </a:r>
            <a:br>
              <a:rPr lang="en-US" sz="12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Human Leaders</a:t>
            </a:r>
          </a:p>
        </p:txBody>
      </p:sp>
      <p:pic>
        <p:nvPicPr>
          <p:cNvPr id="5" name="Picture 2" descr="No alternative text description for this image">
            <a:extLst>
              <a:ext uri="{FF2B5EF4-FFF2-40B4-BE49-F238E27FC236}">
                <a16:creationId xmlns:a16="http://schemas.microsoft.com/office/drawing/2014/main" id="{7A1751E4-6188-7243-A6C2-8268A8ABA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87560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0B6F1F-CA44-4119-AC2C-A7FD49B061C8}"/>
              </a:ext>
            </a:extLst>
          </p:cNvPr>
          <p:cNvSpPr txBox="1"/>
          <p:nvPr/>
        </p:nvSpPr>
        <p:spPr>
          <a:xfrm>
            <a:off x="537011" y="2148095"/>
            <a:ext cx="6920314" cy="3250698"/>
          </a:xfrm>
          <a:prstGeom prst="rect">
            <a:avLst/>
          </a:prstGeom>
          <a:noFill/>
        </p:spPr>
        <p:txBody>
          <a:bodyPr wrap="square">
            <a:spAutoFit/>
          </a:bodyPr>
          <a:lstStyle/>
          <a:p>
            <a:pPr marL="342900" marR="0" lvl="0" indent="-342900">
              <a:lnSpc>
                <a:spcPct val="115000"/>
              </a:lnSpc>
              <a:spcBef>
                <a:spcPts val="0"/>
              </a:spcBef>
              <a:spcAft>
                <a:spcPts val="0"/>
              </a:spcAft>
              <a:buClr>
                <a:srgbClr val="2F8DFF"/>
              </a:buClr>
              <a:buFont typeface="+mj-lt"/>
              <a:buAutoNum type="arabicPeriod"/>
              <a:tabLst>
                <a:tab pos="228600" algn="l"/>
              </a:tabLst>
            </a:pPr>
            <a:r>
              <a:rPr lang="en-US" sz="1600" dirty="0">
                <a:effectLst/>
                <a:latin typeface="Arial" panose="020B0604020202020204" pitchFamily="34" charset="0"/>
                <a:ea typeface="Calibri" panose="020F0502020204030204" pitchFamily="34" charset="0"/>
                <a:cs typeface="Arial" panose="020B0604020202020204" pitchFamily="34" charset="0"/>
              </a:rPr>
              <a:t>Are clear and measurable performance standards communicated so that people know how well they are expected to perform?</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Clr>
                <a:srgbClr val="2F8DFF"/>
              </a:buClr>
              <a:buFont typeface="+mj-lt"/>
              <a:buAutoNum type="arabicPeriod"/>
              <a:tabLst>
                <a:tab pos="228600" algn="l"/>
              </a:tabLst>
            </a:pPr>
            <a:r>
              <a:rPr lang="en-US" sz="1600" dirty="0">
                <a:effectLst/>
                <a:latin typeface="Arial" panose="020B0604020202020204" pitchFamily="34" charset="0"/>
                <a:ea typeface="Calibri" panose="020F0502020204030204" pitchFamily="34" charset="0"/>
                <a:cs typeface="Arial" panose="020B0604020202020204" pitchFamily="34" charset="0"/>
              </a:rPr>
              <a:t>Do incumbents accept the standards as reasonable?</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Clr>
                <a:srgbClr val="2F8DFF"/>
              </a:buClr>
              <a:buFont typeface="+mj-lt"/>
              <a:buAutoNum type="arabicPeriod"/>
              <a:tabLst>
                <a:tab pos="228600" algn="l"/>
              </a:tabLst>
            </a:pPr>
            <a:r>
              <a:rPr lang="en-US" sz="1600" dirty="0">
                <a:effectLst/>
                <a:latin typeface="Arial" panose="020B0604020202020204" pitchFamily="34" charset="0"/>
                <a:ea typeface="Calibri" panose="020F0502020204030204" pitchFamily="34" charset="0"/>
                <a:cs typeface="Arial" panose="020B0604020202020204" pitchFamily="34" charset="0"/>
              </a:rPr>
              <a:t>Is feedback provided that describes performance results in a fashion that is consistent with standards and not just observed behavior?</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Clr>
                <a:srgbClr val="2F8DFF"/>
              </a:buClr>
              <a:buFont typeface="+mj-lt"/>
              <a:buAutoNum type="arabicPeriod"/>
              <a:tabLst>
                <a:tab pos="228600" algn="l"/>
              </a:tabLst>
            </a:pPr>
            <a:r>
              <a:rPr lang="en-US" sz="1600" dirty="0">
                <a:effectLst/>
                <a:latin typeface="Arial" panose="020B0604020202020204" pitchFamily="34" charset="0"/>
                <a:ea typeface="Calibri" panose="020F0502020204030204" pitchFamily="34" charset="0"/>
                <a:cs typeface="Arial" panose="020B0604020202020204" pitchFamily="34" charset="0"/>
              </a:rPr>
              <a:t>Is feedback timely, frequent, and reinforcing enough to help people remember what they did?</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Clr>
                <a:srgbClr val="2F8DFF"/>
              </a:buClr>
              <a:buFont typeface="+mj-lt"/>
              <a:buAutoNum type="arabicPeriod"/>
              <a:tabLst>
                <a:tab pos="228600" algn="l"/>
              </a:tabLst>
            </a:pPr>
            <a:r>
              <a:rPr lang="en-US" sz="1600" dirty="0">
                <a:effectLst/>
                <a:latin typeface="Arial" panose="020B0604020202020204" pitchFamily="34" charset="0"/>
                <a:ea typeface="Calibri" panose="020F0502020204030204" pitchFamily="34" charset="0"/>
                <a:cs typeface="Arial" panose="020B0604020202020204" pitchFamily="34" charset="0"/>
              </a:rPr>
              <a:t>Is feedback essential– limited to a few essential matters of importance and free of vague generalities?</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1000"/>
              </a:spcAft>
              <a:buClr>
                <a:srgbClr val="2F8DFF"/>
              </a:buClr>
              <a:buFont typeface="+mj-lt"/>
              <a:buAutoNum type="arabicPeriod"/>
              <a:tabLst>
                <a:tab pos="228600" algn="l"/>
              </a:tabLst>
            </a:pPr>
            <a:r>
              <a:rPr lang="en-US" sz="1600" dirty="0">
                <a:effectLst/>
                <a:latin typeface="Arial" panose="020B0604020202020204" pitchFamily="34" charset="0"/>
                <a:ea typeface="Calibri" panose="020F0502020204030204" pitchFamily="34" charset="0"/>
                <a:cs typeface="Arial" panose="020B0604020202020204" pitchFamily="34" charset="0"/>
              </a:rPr>
              <a:t>Is it performance-centric – constructive and developmental so that incumbents can learn from it?</a:t>
            </a:r>
            <a:endParaRPr lang="en-US" sz="14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4220098-828B-8949-91CC-AB8002358140}"/>
              </a:ext>
            </a:extLst>
          </p:cNvPr>
          <p:cNvGrpSpPr/>
          <p:nvPr/>
        </p:nvGrpSpPr>
        <p:grpSpPr>
          <a:xfrm>
            <a:off x="8174767" y="2007002"/>
            <a:ext cx="3008284" cy="3326999"/>
            <a:chOff x="6215792" y="622030"/>
            <a:chExt cx="5328954" cy="5893533"/>
          </a:xfrm>
        </p:grpSpPr>
        <p:grpSp>
          <p:nvGrpSpPr>
            <p:cNvPr id="7" name="Group 6">
              <a:extLst>
                <a:ext uri="{FF2B5EF4-FFF2-40B4-BE49-F238E27FC236}">
                  <a16:creationId xmlns:a16="http://schemas.microsoft.com/office/drawing/2014/main" id="{F0D70C8E-2509-B847-8E79-1C8F6E6407D7}"/>
                </a:ext>
              </a:extLst>
            </p:cNvPr>
            <p:cNvGrpSpPr/>
            <p:nvPr/>
          </p:nvGrpSpPr>
          <p:grpSpPr>
            <a:xfrm>
              <a:off x="6215792" y="622030"/>
              <a:ext cx="5328954" cy="5893533"/>
              <a:chOff x="6294552" y="574005"/>
              <a:chExt cx="5881565" cy="6504691"/>
            </a:xfrm>
          </p:grpSpPr>
          <p:sp>
            <p:nvSpPr>
              <p:cNvPr id="15" name="Round Same Side Corner Rectangle 2">
                <a:extLst>
                  <a:ext uri="{FF2B5EF4-FFF2-40B4-BE49-F238E27FC236}">
                    <a16:creationId xmlns:a16="http://schemas.microsoft.com/office/drawing/2014/main" id="{D239A5C2-0B26-9D4E-8F3C-8D3B1AEC235B}"/>
                  </a:ext>
                </a:extLst>
              </p:cNvPr>
              <p:cNvSpPr/>
              <p:nvPr/>
            </p:nvSpPr>
            <p:spPr>
              <a:xfrm>
                <a:off x="8339896" y="574005"/>
                <a:ext cx="1776845" cy="172489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6" name="Isosceles Triangle 3">
                <a:extLst>
                  <a:ext uri="{FF2B5EF4-FFF2-40B4-BE49-F238E27FC236}">
                    <a16:creationId xmlns:a16="http://schemas.microsoft.com/office/drawing/2014/main" id="{7B62A3ED-81EC-1D4D-8741-2B6D460BF499}"/>
                  </a:ext>
                </a:extLst>
              </p:cNvPr>
              <p:cNvSpPr/>
              <p:nvPr/>
            </p:nvSpPr>
            <p:spPr>
              <a:xfrm rot="10800000">
                <a:off x="8335115" y="2296937"/>
                <a:ext cx="1787236" cy="391179"/>
              </a:xfrm>
              <a:prstGeom prst="triangle">
                <a:avLst>
                  <a:gd name="adj" fmla="val 5061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7" name="Round Same Side Corner Rectangle 7">
                <a:extLst>
                  <a:ext uri="{FF2B5EF4-FFF2-40B4-BE49-F238E27FC236}">
                    <a16:creationId xmlns:a16="http://schemas.microsoft.com/office/drawing/2014/main" id="{E0D88662-7B6C-9E4A-B64E-832F6B085E12}"/>
                  </a:ext>
                </a:extLst>
              </p:cNvPr>
              <p:cNvSpPr/>
              <p:nvPr/>
            </p:nvSpPr>
            <p:spPr>
              <a:xfrm rot="3547743">
                <a:off x="10418401" y="1754768"/>
                <a:ext cx="1776845" cy="172489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8" name="Isosceles Triangle 8">
                <a:extLst>
                  <a:ext uri="{FF2B5EF4-FFF2-40B4-BE49-F238E27FC236}">
                    <a16:creationId xmlns:a16="http://schemas.microsoft.com/office/drawing/2014/main" id="{B077991F-E169-1043-BF76-33E88FB32E51}"/>
                  </a:ext>
                </a:extLst>
              </p:cNvPr>
              <p:cNvSpPr/>
              <p:nvPr/>
            </p:nvSpPr>
            <p:spPr>
              <a:xfrm rot="14347743">
                <a:off x="9509693" y="2964653"/>
                <a:ext cx="1787236" cy="391179"/>
              </a:xfrm>
              <a:prstGeom prst="triangle">
                <a:avLst>
                  <a:gd name="adj" fmla="val 5061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9" name="Round Same Side Corner Rectangle 15">
                <a:extLst>
                  <a:ext uri="{FF2B5EF4-FFF2-40B4-BE49-F238E27FC236}">
                    <a16:creationId xmlns:a16="http://schemas.microsoft.com/office/drawing/2014/main" id="{A082A809-9529-E947-9617-BF1F377717CA}"/>
                  </a:ext>
                </a:extLst>
              </p:cNvPr>
              <p:cNvSpPr/>
              <p:nvPr/>
            </p:nvSpPr>
            <p:spPr>
              <a:xfrm rot="7238819">
                <a:off x="10425249" y="4163172"/>
                <a:ext cx="1776845" cy="172489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0" name="Isosceles Triangle 16">
                <a:extLst>
                  <a:ext uri="{FF2B5EF4-FFF2-40B4-BE49-F238E27FC236}">
                    <a16:creationId xmlns:a16="http://schemas.microsoft.com/office/drawing/2014/main" id="{1AB91128-6BD2-1B4F-9F87-8E1584C54446}"/>
                  </a:ext>
                </a:extLst>
              </p:cNvPr>
              <p:cNvSpPr/>
              <p:nvPr/>
            </p:nvSpPr>
            <p:spPr>
              <a:xfrm rot="18038819">
                <a:off x="9514134" y="4287226"/>
                <a:ext cx="1787236" cy="391179"/>
              </a:xfrm>
              <a:prstGeom prst="triangle">
                <a:avLst>
                  <a:gd name="adj" fmla="val 5061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1" name="Round Same Side Corner Rectangle 13">
                <a:extLst>
                  <a:ext uri="{FF2B5EF4-FFF2-40B4-BE49-F238E27FC236}">
                    <a16:creationId xmlns:a16="http://schemas.microsoft.com/office/drawing/2014/main" id="{44B97CD8-534E-6C47-AEE8-3AF2C97CBE07}"/>
                  </a:ext>
                </a:extLst>
              </p:cNvPr>
              <p:cNvSpPr/>
              <p:nvPr/>
            </p:nvSpPr>
            <p:spPr>
              <a:xfrm rot="10786562">
                <a:off x="8348413" y="5353806"/>
                <a:ext cx="1776845" cy="172489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2" name="Isosceles Triangle 14">
                <a:extLst>
                  <a:ext uri="{FF2B5EF4-FFF2-40B4-BE49-F238E27FC236}">
                    <a16:creationId xmlns:a16="http://schemas.microsoft.com/office/drawing/2014/main" id="{7EA11A32-0050-C14C-859D-6B1A6ED4F15B}"/>
                  </a:ext>
                </a:extLst>
              </p:cNvPr>
              <p:cNvSpPr/>
              <p:nvPr/>
            </p:nvSpPr>
            <p:spPr>
              <a:xfrm rot="21586562">
                <a:off x="8344285" y="4964573"/>
                <a:ext cx="1787236" cy="391179"/>
              </a:xfrm>
              <a:prstGeom prst="triangle">
                <a:avLst>
                  <a:gd name="adj" fmla="val 5061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3" name="Round Same Side Corner Rectangle 22">
                <a:extLst>
                  <a:ext uri="{FF2B5EF4-FFF2-40B4-BE49-F238E27FC236}">
                    <a16:creationId xmlns:a16="http://schemas.microsoft.com/office/drawing/2014/main" id="{DCA460C6-BD0F-F545-B34C-086014661EF3}"/>
                  </a:ext>
                </a:extLst>
              </p:cNvPr>
              <p:cNvSpPr/>
              <p:nvPr/>
            </p:nvSpPr>
            <p:spPr>
              <a:xfrm rot="14395939">
                <a:off x="6278465" y="4157489"/>
                <a:ext cx="1776845" cy="172489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4" name="Isosceles Triangle 23">
                <a:extLst>
                  <a:ext uri="{FF2B5EF4-FFF2-40B4-BE49-F238E27FC236}">
                    <a16:creationId xmlns:a16="http://schemas.microsoft.com/office/drawing/2014/main" id="{2451BFC0-416F-9140-A315-EE8651EDBFCB}"/>
                  </a:ext>
                </a:extLst>
              </p:cNvPr>
              <p:cNvSpPr/>
              <p:nvPr/>
            </p:nvSpPr>
            <p:spPr>
              <a:xfrm rot="3595939">
                <a:off x="7189837" y="4299723"/>
                <a:ext cx="1787236" cy="391179"/>
              </a:xfrm>
              <a:prstGeom prst="triangle">
                <a:avLst>
                  <a:gd name="adj" fmla="val 5061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5" name="Round Same Side Corner Rectangle 20">
                <a:extLst>
                  <a:ext uri="{FF2B5EF4-FFF2-40B4-BE49-F238E27FC236}">
                    <a16:creationId xmlns:a16="http://schemas.microsoft.com/office/drawing/2014/main" id="{CBE65CD9-77DD-CD40-A751-09839DAB307A}"/>
                  </a:ext>
                </a:extLst>
              </p:cNvPr>
              <p:cNvSpPr/>
              <p:nvPr/>
            </p:nvSpPr>
            <p:spPr>
              <a:xfrm rot="17943682">
                <a:off x="6268574" y="1777685"/>
                <a:ext cx="1776845" cy="1724890"/>
              </a:xfrm>
              <a:prstGeom prst="round2SameRect">
                <a:avLst/>
              </a:prstGeom>
              <a:solidFill>
                <a:srgbClr val="2F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6" name="Isosceles Triangle 21">
                <a:extLst>
                  <a:ext uri="{FF2B5EF4-FFF2-40B4-BE49-F238E27FC236}">
                    <a16:creationId xmlns:a16="http://schemas.microsoft.com/office/drawing/2014/main" id="{C66E4EA8-2A5A-7546-817A-0372F2D910B8}"/>
                  </a:ext>
                </a:extLst>
              </p:cNvPr>
              <p:cNvSpPr/>
              <p:nvPr/>
            </p:nvSpPr>
            <p:spPr>
              <a:xfrm rot="7143682">
                <a:off x="7183971" y="2962067"/>
                <a:ext cx="1787236" cy="391179"/>
              </a:xfrm>
              <a:prstGeom prst="triangle">
                <a:avLst>
                  <a:gd name="adj" fmla="val 50616"/>
                </a:avLst>
              </a:prstGeom>
              <a:solidFill>
                <a:srgbClr val="267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8" name="TextBox 7">
              <a:extLst>
                <a:ext uri="{FF2B5EF4-FFF2-40B4-BE49-F238E27FC236}">
                  <a16:creationId xmlns:a16="http://schemas.microsoft.com/office/drawing/2014/main" id="{24BF2070-35B1-424B-B64D-8323B971D392}"/>
                </a:ext>
              </a:extLst>
            </p:cNvPr>
            <p:cNvSpPr txBox="1"/>
            <p:nvPr/>
          </p:nvSpPr>
          <p:spPr>
            <a:xfrm>
              <a:off x="7970537" y="1084186"/>
              <a:ext cx="1831570" cy="736024"/>
            </a:xfrm>
            <a:prstGeom prst="rect">
              <a:avLst/>
            </a:prstGeom>
            <a:noFill/>
          </p:spPr>
          <p:txBody>
            <a:bodyPr wrap="square" rtlCol="0">
              <a:spAutoFit/>
            </a:bodyPr>
            <a:lstStyle/>
            <a:p>
              <a:pPr algn="ctr"/>
              <a:r>
                <a:rPr lang="en-US" sz="700" b="1" dirty="0">
                  <a:solidFill>
                    <a:schemeClr val="bg1">
                      <a:lumMod val="75000"/>
                    </a:schemeClr>
                  </a:solidFill>
                  <a:latin typeface="Arial" panose="020B0604020202020204" pitchFamily="34" charset="0"/>
                  <a:cs typeface="Arial" panose="020B0604020202020204" pitchFamily="34" charset="0"/>
                </a:rPr>
                <a:t>ENVIRONMENTS, SYSTEMS + RESOURCES</a:t>
              </a:r>
            </a:p>
          </p:txBody>
        </p:sp>
        <p:sp>
          <p:nvSpPr>
            <p:cNvPr id="9" name="TextBox 8">
              <a:extLst>
                <a:ext uri="{FF2B5EF4-FFF2-40B4-BE49-F238E27FC236}">
                  <a16:creationId xmlns:a16="http://schemas.microsoft.com/office/drawing/2014/main" id="{20D16931-1190-5445-B548-BD3F61E3553D}"/>
                </a:ext>
              </a:extLst>
            </p:cNvPr>
            <p:cNvSpPr txBox="1"/>
            <p:nvPr/>
          </p:nvSpPr>
          <p:spPr>
            <a:xfrm>
              <a:off x="8105500" y="5543635"/>
              <a:ext cx="1626921" cy="545204"/>
            </a:xfrm>
            <a:prstGeom prst="rect">
              <a:avLst/>
            </a:prstGeom>
            <a:noFill/>
          </p:spPr>
          <p:txBody>
            <a:bodyPr wrap="square" rtlCol="0">
              <a:spAutoFit/>
            </a:bodyPr>
            <a:lstStyle/>
            <a:p>
              <a:pPr algn="ctr"/>
              <a:r>
                <a:rPr lang="en-US" sz="700" b="1" dirty="0">
                  <a:solidFill>
                    <a:schemeClr val="bg1">
                      <a:lumMod val="75000"/>
                    </a:schemeClr>
                  </a:solidFill>
                  <a:latin typeface="Arial" panose="020B0604020202020204" pitchFamily="34" charset="0"/>
                  <a:cs typeface="Arial" panose="020B0604020202020204" pitchFamily="34" charset="0"/>
                </a:rPr>
                <a:t>SKILLS + KNOWLEDGE</a:t>
              </a:r>
            </a:p>
          </p:txBody>
        </p:sp>
        <p:sp>
          <p:nvSpPr>
            <p:cNvPr id="10" name="TextBox 9">
              <a:extLst>
                <a:ext uri="{FF2B5EF4-FFF2-40B4-BE49-F238E27FC236}">
                  <a16:creationId xmlns:a16="http://schemas.microsoft.com/office/drawing/2014/main" id="{76D69749-6DC8-5D4D-88A8-8172444E87B3}"/>
                </a:ext>
              </a:extLst>
            </p:cNvPr>
            <p:cNvSpPr txBox="1"/>
            <p:nvPr/>
          </p:nvSpPr>
          <p:spPr>
            <a:xfrm rot="18054679">
              <a:off x="10182377" y="4358659"/>
              <a:ext cx="1257454" cy="545204"/>
            </a:xfrm>
            <a:prstGeom prst="rect">
              <a:avLst/>
            </a:prstGeom>
            <a:noFill/>
          </p:spPr>
          <p:txBody>
            <a:bodyPr wrap="square" rtlCol="0">
              <a:spAutoFit/>
            </a:bodyPr>
            <a:lstStyle/>
            <a:p>
              <a:pPr algn="ctr"/>
              <a:r>
                <a:rPr lang="en-US" sz="700" b="1" dirty="0">
                  <a:solidFill>
                    <a:schemeClr val="bg1">
                      <a:lumMod val="75000"/>
                    </a:schemeClr>
                  </a:solidFill>
                  <a:latin typeface="Arial" panose="020B0604020202020204" pitchFamily="34" charset="0"/>
                  <a:cs typeface="Arial" panose="020B0604020202020204" pitchFamily="34" charset="0"/>
                </a:rPr>
                <a:t>CAPACITY + JOB FIT</a:t>
              </a:r>
            </a:p>
          </p:txBody>
        </p:sp>
        <p:sp>
          <p:nvSpPr>
            <p:cNvPr id="11" name="TextBox 10">
              <a:extLst>
                <a:ext uri="{FF2B5EF4-FFF2-40B4-BE49-F238E27FC236}">
                  <a16:creationId xmlns:a16="http://schemas.microsoft.com/office/drawing/2014/main" id="{74018499-9EF8-B540-8295-FF8DEC68DBF5}"/>
                </a:ext>
              </a:extLst>
            </p:cNvPr>
            <p:cNvSpPr txBox="1"/>
            <p:nvPr/>
          </p:nvSpPr>
          <p:spPr>
            <a:xfrm rot="3500137">
              <a:off x="9907449" y="2126015"/>
              <a:ext cx="1703795" cy="736024"/>
            </a:xfrm>
            <a:prstGeom prst="rect">
              <a:avLst/>
            </a:prstGeom>
            <a:noFill/>
          </p:spPr>
          <p:txBody>
            <a:bodyPr wrap="square" rtlCol="0">
              <a:spAutoFit/>
            </a:bodyPr>
            <a:lstStyle/>
            <a:p>
              <a:pPr algn="ctr"/>
              <a:r>
                <a:rPr lang="en-US" sz="700" b="1" dirty="0">
                  <a:solidFill>
                    <a:schemeClr val="bg1">
                      <a:lumMod val="75000"/>
                    </a:schemeClr>
                  </a:solidFill>
                  <a:latin typeface="Arial" panose="020B0604020202020204" pitchFamily="34" charset="0"/>
                  <a:cs typeface="Arial" panose="020B0604020202020204" pitchFamily="34" charset="0"/>
                </a:rPr>
                <a:t>REWARDS, RECOGNITION + CONSEQUENCES</a:t>
              </a:r>
            </a:p>
          </p:txBody>
        </p:sp>
        <p:sp>
          <p:nvSpPr>
            <p:cNvPr id="12" name="TextBox 11">
              <a:extLst>
                <a:ext uri="{FF2B5EF4-FFF2-40B4-BE49-F238E27FC236}">
                  <a16:creationId xmlns:a16="http://schemas.microsoft.com/office/drawing/2014/main" id="{48D82CAA-21C1-8643-BD20-A228D8BD8F7F}"/>
                </a:ext>
              </a:extLst>
            </p:cNvPr>
            <p:cNvSpPr txBox="1"/>
            <p:nvPr/>
          </p:nvSpPr>
          <p:spPr>
            <a:xfrm rot="18036180">
              <a:off x="6154269" y="2218914"/>
              <a:ext cx="1703795" cy="545204"/>
            </a:xfrm>
            <a:prstGeom prst="rect">
              <a:avLst/>
            </a:prstGeom>
            <a:noFill/>
          </p:spPr>
          <p:txBody>
            <a:bodyPr wrap="square" rtlCol="0">
              <a:spAutoFit/>
            </a:bodyPr>
            <a:lstStyle/>
            <a:p>
              <a:pPr algn="ctr"/>
              <a:r>
                <a:rPr lang="en-US" sz="700" b="1" dirty="0">
                  <a:solidFill>
                    <a:schemeClr val="bg1"/>
                  </a:solidFill>
                  <a:latin typeface="Arial" panose="020B0604020202020204" pitchFamily="34" charset="0"/>
                  <a:cs typeface="Arial" panose="020B0604020202020204" pitchFamily="34" charset="0"/>
                </a:rPr>
                <a:t>EXPECTATIONS + FEEDBACK</a:t>
              </a:r>
            </a:p>
          </p:txBody>
        </p:sp>
        <p:sp>
          <p:nvSpPr>
            <p:cNvPr id="13" name="TextBox 12">
              <a:extLst>
                <a:ext uri="{FF2B5EF4-FFF2-40B4-BE49-F238E27FC236}">
                  <a16:creationId xmlns:a16="http://schemas.microsoft.com/office/drawing/2014/main" id="{A6C04857-B2DF-7E4D-BAA1-FC95CAC28EE7}"/>
                </a:ext>
              </a:extLst>
            </p:cNvPr>
            <p:cNvSpPr txBox="1"/>
            <p:nvPr/>
          </p:nvSpPr>
          <p:spPr>
            <a:xfrm rot="3477990">
              <a:off x="6245079" y="4329921"/>
              <a:ext cx="1703795" cy="545204"/>
            </a:xfrm>
            <a:prstGeom prst="rect">
              <a:avLst/>
            </a:prstGeom>
            <a:noFill/>
          </p:spPr>
          <p:txBody>
            <a:bodyPr wrap="square" rtlCol="0">
              <a:spAutoFit/>
            </a:bodyPr>
            <a:lstStyle/>
            <a:p>
              <a:pPr algn="ctr"/>
              <a:r>
                <a:rPr lang="en-US" sz="700" b="1" dirty="0">
                  <a:solidFill>
                    <a:schemeClr val="bg1">
                      <a:lumMod val="75000"/>
                    </a:schemeClr>
                  </a:solidFill>
                  <a:latin typeface="Arial" panose="020B0604020202020204" pitchFamily="34" charset="0"/>
                  <a:cs typeface="Arial" panose="020B0604020202020204" pitchFamily="34" charset="0"/>
                </a:rPr>
                <a:t>MOTIVATION + PREFRENCES</a:t>
              </a:r>
            </a:p>
          </p:txBody>
        </p:sp>
        <p:sp>
          <p:nvSpPr>
            <p:cNvPr id="14" name="TextBox 13">
              <a:extLst>
                <a:ext uri="{FF2B5EF4-FFF2-40B4-BE49-F238E27FC236}">
                  <a16:creationId xmlns:a16="http://schemas.microsoft.com/office/drawing/2014/main" id="{4A6EC057-E821-914C-A28F-D602ED63BC0F}"/>
                </a:ext>
              </a:extLst>
            </p:cNvPr>
            <p:cNvSpPr txBox="1"/>
            <p:nvPr/>
          </p:nvSpPr>
          <p:spPr>
            <a:xfrm>
              <a:off x="7768463" y="3177208"/>
              <a:ext cx="2168401" cy="708765"/>
            </a:xfrm>
            <a:prstGeom prst="rect">
              <a:avLst/>
            </a:prstGeom>
            <a:noFill/>
          </p:spPr>
          <p:txBody>
            <a:bodyPr wrap="square" rtlCol="0">
              <a:spAutoFit/>
            </a:bodyPr>
            <a:lstStyle/>
            <a:p>
              <a:pPr algn="ctr"/>
              <a:r>
                <a:rPr lang="en-US" sz="1000" b="1" dirty="0">
                  <a:latin typeface="Arial" panose="020B0604020202020204" pitchFamily="34" charset="0"/>
                  <a:cs typeface="Arial" panose="020B0604020202020204" pitchFamily="34" charset="0"/>
                </a:rPr>
                <a:t>EXEMPLARY PERFORMANCE</a:t>
              </a:r>
            </a:p>
          </p:txBody>
        </p:sp>
      </p:grpSp>
      <p:sp>
        <p:nvSpPr>
          <p:cNvPr id="2" name="Rectangle 1">
            <a:extLst>
              <a:ext uri="{FF2B5EF4-FFF2-40B4-BE49-F238E27FC236}">
                <a16:creationId xmlns:a16="http://schemas.microsoft.com/office/drawing/2014/main" id="{BD2D6A92-4782-4F47-BFB2-4D49FB0B0DF2}"/>
              </a:ext>
            </a:extLst>
          </p:cNvPr>
          <p:cNvSpPr/>
          <p:nvPr/>
        </p:nvSpPr>
        <p:spPr>
          <a:xfrm>
            <a:off x="537011" y="833200"/>
            <a:ext cx="4543231" cy="545662"/>
          </a:xfrm>
          <a:prstGeom prst="rect">
            <a:avLst/>
          </a:prstGeom>
        </p:spPr>
        <p:txBody>
          <a:bodyPr wrap="none">
            <a:spAutoFit/>
          </a:bodyPr>
          <a:lstStyle/>
          <a:p>
            <a:pPr>
              <a:lnSpc>
                <a:spcPct val="115000"/>
              </a:lnSpc>
              <a:spcAft>
                <a:spcPts val="1000"/>
              </a:spcAft>
            </a:pPr>
            <a:r>
              <a:rPr lang="en-US" sz="2800" b="1" dirty="0">
                <a:solidFill>
                  <a:srgbClr val="2F8DFF"/>
                </a:solidFill>
                <a:latin typeface="Arial" panose="020B0604020202020204" pitchFamily="34" charset="0"/>
                <a:ea typeface="Calibri" panose="020F0502020204030204" pitchFamily="34" charset="0"/>
                <a:cs typeface="Arial" panose="020B0604020202020204" pitchFamily="34" charset="0"/>
              </a:rPr>
              <a:t>Expectations &amp; Feedback</a:t>
            </a:r>
            <a:endParaRPr lang="en-US" sz="2400" dirty="0">
              <a:solidFill>
                <a:srgbClr val="2F8DFF"/>
              </a:solidFill>
              <a:latin typeface="Arial" panose="020B0604020202020204" pitchFamily="34" charset="0"/>
              <a:ea typeface="Calibri" panose="020F0502020204030204" pitchFamily="34" charset="0"/>
              <a:cs typeface="Arial" panose="020B0604020202020204" pitchFamily="34" charset="0"/>
            </a:endParaRPr>
          </a:p>
        </p:txBody>
      </p:sp>
      <p:pic>
        <p:nvPicPr>
          <p:cNvPr id="27" name="Picture 26" descr="SHIFT">
            <a:extLst>
              <a:ext uri="{FF2B5EF4-FFF2-40B4-BE49-F238E27FC236}">
                <a16:creationId xmlns:a16="http://schemas.microsoft.com/office/drawing/2014/main" id="{40E3A018-DDB4-CF44-8052-D311712C5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3001" y="352829"/>
            <a:ext cx="504239" cy="50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03701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C8FBE8-5D4F-47B3-BD26-F15A0DC4BFA9}"/>
              </a:ext>
            </a:extLst>
          </p:cNvPr>
          <p:cNvSpPr txBox="1"/>
          <p:nvPr/>
        </p:nvSpPr>
        <p:spPr>
          <a:xfrm>
            <a:off x="551666" y="1528352"/>
            <a:ext cx="7092695" cy="4940840"/>
          </a:xfrm>
          <a:prstGeom prst="rect">
            <a:avLst/>
          </a:prstGeom>
          <a:noFill/>
        </p:spPr>
        <p:txBody>
          <a:bodyPr wrap="square">
            <a:spAutoFit/>
          </a:bodyPr>
          <a:lstStyle/>
          <a:p>
            <a:pPr marL="228600" marR="0">
              <a:lnSpc>
                <a:spcPct val="115000"/>
              </a:lnSpc>
              <a:spcBef>
                <a:spcPts val="0"/>
              </a:spcBef>
              <a:spcAft>
                <a:spcPts val="1000"/>
              </a:spcAft>
            </a:pPr>
            <a:r>
              <a:rPr lang="en-US" sz="1600" b="1" dirty="0">
                <a:effectLst/>
                <a:latin typeface="Arial" panose="020B0604020202020204" pitchFamily="34" charset="0"/>
                <a:ea typeface="Calibri" panose="020F0502020204030204" pitchFamily="34" charset="0"/>
                <a:cs typeface="Arial" panose="020B0604020202020204" pitchFamily="34" charset="0"/>
              </a:rPr>
              <a:t>Job Design</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15000"/>
              </a:lnSpc>
              <a:buClr>
                <a:srgbClr val="2F8DFF"/>
              </a:buClr>
              <a:buFont typeface="+mj-lt"/>
              <a:buAutoNum type="arabicPeriod"/>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Are there examples of exemplary performance in each of your organization’s critical roles?</a:t>
            </a:r>
          </a:p>
          <a:p>
            <a:pPr marL="342900" marR="0" lvl="0" indent="-342900">
              <a:lnSpc>
                <a:spcPct val="115000"/>
              </a:lnSpc>
              <a:spcBef>
                <a:spcPts val="0"/>
              </a:spcBef>
              <a:spcAft>
                <a:spcPts val="0"/>
              </a:spcAft>
              <a:buClr>
                <a:srgbClr val="2F8DFF"/>
              </a:buClr>
              <a:buFont typeface="+mj-lt"/>
              <a:buAutoNum type="arabicPeriod"/>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Are the role documents and performance support clear enough to mitigate performance issues and errors?</a:t>
            </a:r>
          </a:p>
          <a:p>
            <a:pPr marL="342900" marR="0" lvl="0" indent="-342900">
              <a:lnSpc>
                <a:spcPct val="115000"/>
              </a:lnSpc>
              <a:spcBef>
                <a:spcPts val="0"/>
              </a:spcBef>
              <a:spcAft>
                <a:spcPts val="0"/>
              </a:spcAft>
              <a:buClr>
                <a:srgbClr val="2F8DFF"/>
              </a:buClr>
              <a:buFont typeface="+mj-lt"/>
              <a:buAutoNum type="arabicPeriod"/>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Are the role documents and performance support accurate and up to date?</a:t>
            </a:r>
          </a:p>
          <a:p>
            <a:pPr marL="342900" marR="0" lvl="0" indent="-342900">
              <a:lnSpc>
                <a:spcPct val="115000"/>
              </a:lnSpc>
              <a:spcBef>
                <a:spcPts val="0"/>
              </a:spcBef>
              <a:spcAft>
                <a:spcPts val="0"/>
              </a:spcAft>
              <a:buClr>
                <a:srgbClr val="2F8DFF"/>
              </a:buClr>
              <a:buFont typeface="+mj-lt"/>
              <a:buAutoNum type="arabicPeriod"/>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Are the critical roles designed in alignment with customer requirements and expectations? </a:t>
            </a:r>
          </a:p>
          <a:p>
            <a:pPr marL="228600" marR="0">
              <a:lnSpc>
                <a:spcPct val="115000"/>
              </a:lnSpc>
              <a:spcBef>
                <a:spcPts val="0"/>
              </a:spcBef>
              <a:spcAft>
                <a:spcPts val="1000"/>
              </a:spcAft>
            </a:pPr>
            <a:endParaRPr lang="en-US" sz="1600" b="1" dirty="0">
              <a:latin typeface="Arial" panose="020B0604020202020204" pitchFamily="34" charset="0"/>
              <a:ea typeface="Calibri" panose="020F0502020204030204" pitchFamily="34" charset="0"/>
              <a:cs typeface="Arial" panose="020B0604020202020204" pitchFamily="34" charset="0"/>
            </a:endParaRPr>
          </a:p>
          <a:p>
            <a:pPr marL="228600" marR="0">
              <a:lnSpc>
                <a:spcPct val="115000"/>
              </a:lnSpc>
              <a:spcBef>
                <a:spcPts val="0"/>
              </a:spcBef>
              <a:spcAft>
                <a:spcPts val="1000"/>
              </a:spcAft>
            </a:pPr>
            <a:r>
              <a:rPr lang="en-US" sz="1600" b="1" dirty="0">
                <a:effectLst/>
                <a:latin typeface="Arial" panose="020B0604020202020204" pitchFamily="34" charset="0"/>
                <a:ea typeface="Calibri" panose="020F0502020204030204" pitchFamily="34" charset="0"/>
                <a:cs typeface="Arial" panose="020B0604020202020204" pitchFamily="34" charset="0"/>
              </a:rPr>
              <a:t>Procedures</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Clr>
                <a:srgbClr val="2F8DFF"/>
              </a:buClr>
              <a:buFont typeface="+mj-lt"/>
              <a:buAutoNum type="arabicPeriod"/>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Are procedures efficient and designed to eliminate unnecessary steps?</a:t>
            </a:r>
          </a:p>
          <a:p>
            <a:pPr marL="342900" marR="0" lvl="0" indent="-342900">
              <a:lnSpc>
                <a:spcPct val="115000"/>
              </a:lnSpc>
              <a:spcBef>
                <a:spcPts val="0"/>
              </a:spcBef>
              <a:spcAft>
                <a:spcPts val="0"/>
              </a:spcAft>
              <a:buClr>
                <a:srgbClr val="2F8DFF"/>
              </a:buClr>
              <a:buFont typeface="+mj-lt"/>
              <a:buAutoNum type="arabicPeriod"/>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Are the procedures designed with the human’s work in mind? </a:t>
            </a:r>
          </a:p>
          <a:p>
            <a:pPr marL="342900" marR="0" lvl="0" indent="-342900">
              <a:lnSpc>
                <a:spcPct val="115000"/>
              </a:lnSpc>
              <a:spcBef>
                <a:spcPts val="0"/>
              </a:spcBef>
              <a:spcAft>
                <a:spcPts val="0"/>
              </a:spcAft>
              <a:buClr>
                <a:srgbClr val="2F8DFF"/>
              </a:buClr>
              <a:buFont typeface="+mj-lt"/>
              <a:buAutoNum type="arabicPeriod"/>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Are the procedures based on sound methods rather than on historical circumstances?</a:t>
            </a:r>
          </a:p>
          <a:p>
            <a:pPr marL="342900" marR="0" lvl="0" indent="-342900">
              <a:lnSpc>
                <a:spcPct val="115000"/>
              </a:lnSpc>
              <a:spcBef>
                <a:spcPts val="0"/>
              </a:spcBef>
              <a:spcAft>
                <a:spcPts val="1000"/>
              </a:spcAft>
              <a:buClr>
                <a:srgbClr val="2F8DFF"/>
              </a:buClr>
              <a:buFont typeface="+mj-lt"/>
              <a:buAutoNum type="arabicPeriod"/>
              <a:tabLst>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Are good job aids available to avoid unnecessary memorization?</a:t>
            </a:r>
          </a:p>
          <a:p>
            <a:pPr marL="342900" marR="0" lvl="0" indent="-342900">
              <a:lnSpc>
                <a:spcPct val="115000"/>
              </a:lnSpc>
              <a:spcBef>
                <a:spcPts val="0"/>
              </a:spcBef>
              <a:spcAft>
                <a:spcPts val="0"/>
              </a:spcAft>
              <a:buFont typeface="+mj-lt"/>
              <a:buAutoNum type="arabicPeriod"/>
              <a:tabLst>
                <a:tab pos="457200" algn="l"/>
              </a:tabLs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FFB62D28-BD04-7447-93B7-8C99F36FC241}"/>
              </a:ext>
            </a:extLst>
          </p:cNvPr>
          <p:cNvGrpSpPr/>
          <p:nvPr/>
        </p:nvGrpSpPr>
        <p:grpSpPr>
          <a:xfrm>
            <a:off x="8174767" y="2007002"/>
            <a:ext cx="3008284" cy="3326999"/>
            <a:chOff x="6215792" y="622030"/>
            <a:chExt cx="5328954" cy="5893533"/>
          </a:xfrm>
        </p:grpSpPr>
        <p:grpSp>
          <p:nvGrpSpPr>
            <p:cNvPr id="7" name="Group 6">
              <a:extLst>
                <a:ext uri="{FF2B5EF4-FFF2-40B4-BE49-F238E27FC236}">
                  <a16:creationId xmlns:a16="http://schemas.microsoft.com/office/drawing/2014/main" id="{D66068C5-C02B-214D-9014-4914C0CBD111}"/>
                </a:ext>
              </a:extLst>
            </p:cNvPr>
            <p:cNvGrpSpPr/>
            <p:nvPr/>
          </p:nvGrpSpPr>
          <p:grpSpPr>
            <a:xfrm>
              <a:off x="6215792" y="622030"/>
              <a:ext cx="5328954" cy="5893533"/>
              <a:chOff x="6294552" y="574005"/>
              <a:chExt cx="5881565" cy="6504691"/>
            </a:xfrm>
          </p:grpSpPr>
          <p:sp>
            <p:nvSpPr>
              <p:cNvPr id="15" name="Round Same Side Corner Rectangle 2">
                <a:extLst>
                  <a:ext uri="{FF2B5EF4-FFF2-40B4-BE49-F238E27FC236}">
                    <a16:creationId xmlns:a16="http://schemas.microsoft.com/office/drawing/2014/main" id="{7DD101DB-CDDE-284E-BC64-02BA909B66A5}"/>
                  </a:ext>
                </a:extLst>
              </p:cNvPr>
              <p:cNvSpPr/>
              <p:nvPr/>
            </p:nvSpPr>
            <p:spPr>
              <a:xfrm>
                <a:off x="8339896" y="574005"/>
                <a:ext cx="1776845" cy="1724890"/>
              </a:xfrm>
              <a:prstGeom prst="round2SameRect">
                <a:avLst/>
              </a:prstGeom>
              <a:solidFill>
                <a:srgbClr val="2F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6" name="Isosceles Triangle 3">
                <a:extLst>
                  <a:ext uri="{FF2B5EF4-FFF2-40B4-BE49-F238E27FC236}">
                    <a16:creationId xmlns:a16="http://schemas.microsoft.com/office/drawing/2014/main" id="{B8BF1FF1-EAEE-3148-B4D7-2586B41776BF}"/>
                  </a:ext>
                </a:extLst>
              </p:cNvPr>
              <p:cNvSpPr/>
              <p:nvPr/>
            </p:nvSpPr>
            <p:spPr>
              <a:xfrm rot="10800000">
                <a:off x="8335115" y="2296937"/>
                <a:ext cx="1787236" cy="391179"/>
              </a:xfrm>
              <a:prstGeom prst="triangle">
                <a:avLst>
                  <a:gd name="adj" fmla="val 50616"/>
                </a:avLst>
              </a:prstGeom>
              <a:solidFill>
                <a:srgbClr val="267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7" name="Round Same Side Corner Rectangle 7">
                <a:extLst>
                  <a:ext uri="{FF2B5EF4-FFF2-40B4-BE49-F238E27FC236}">
                    <a16:creationId xmlns:a16="http://schemas.microsoft.com/office/drawing/2014/main" id="{DD21DFCF-D7EA-8E47-BD1C-4CE487E35DB2}"/>
                  </a:ext>
                </a:extLst>
              </p:cNvPr>
              <p:cNvSpPr/>
              <p:nvPr/>
            </p:nvSpPr>
            <p:spPr>
              <a:xfrm rot="3547743">
                <a:off x="10418401" y="1754768"/>
                <a:ext cx="1776845" cy="172489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8" name="Isosceles Triangle 8">
                <a:extLst>
                  <a:ext uri="{FF2B5EF4-FFF2-40B4-BE49-F238E27FC236}">
                    <a16:creationId xmlns:a16="http://schemas.microsoft.com/office/drawing/2014/main" id="{5555D112-FAB8-C24D-A7BA-BC00B1F65E6D}"/>
                  </a:ext>
                </a:extLst>
              </p:cNvPr>
              <p:cNvSpPr/>
              <p:nvPr/>
            </p:nvSpPr>
            <p:spPr>
              <a:xfrm rot="14347743">
                <a:off x="9509693" y="2964653"/>
                <a:ext cx="1787236" cy="391179"/>
              </a:xfrm>
              <a:prstGeom prst="triangle">
                <a:avLst>
                  <a:gd name="adj" fmla="val 5061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9" name="Round Same Side Corner Rectangle 15">
                <a:extLst>
                  <a:ext uri="{FF2B5EF4-FFF2-40B4-BE49-F238E27FC236}">
                    <a16:creationId xmlns:a16="http://schemas.microsoft.com/office/drawing/2014/main" id="{12451C01-D111-DE48-93FE-336D1F7704AB}"/>
                  </a:ext>
                </a:extLst>
              </p:cNvPr>
              <p:cNvSpPr/>
              <p:nvPr/>
            </p:nvSpPr>
            <p:spPr>
              <a:xfrm rot="7238819">
                <a:off x="10425249" y="4163172"/>
                <a:ext cx="1776845" cy="172489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0" name="Isosceles Triangle 16">
                <a:extLst>
                  <a:ext uri="{FF2B5EF4-FFF2-40B4-BE49-F238E27FC236}">
                    <a16:creationId xmlns:a16="http://schemas.microsoft.com/office/drawing/2014/main" id="{D1A011C5-A827-264C-9723-520B9EAF57D6}"/>
                  </a:ext>
                </a:extLst>
              </p:cNvPr>
              <p:cNvSpPr/>
              <p:nvPr/>
            </p:nvSpPr>
            <p:spPr>
              <a:xfrm rot="18038819">
                <a:off x="9514134" y="4287226"/>
                <a:ext cx="1787236" cy="391179"/>
              </a:xfrm>
              <a:prstGeom prst="triangle">
                <a:avLst>
                  <a:gd name="adj" fmla="val 5061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1" name="Round Same Side Corner Rectangle 13">
                <a:extLst>
                  <a:ext uri="{FF2B5EF4-FFF2-40B4-BE49-F238E27FC236}">
                    <a16:creationId xmlns:a16="http://schemas.microsoft.com/office/drawing/2014/main" id="{1B6F7B06-FCA9-224B-9AA5-0F3669B7A681}"/>
                  </a:ext>
                </a:extLst>
              </p:cNvPr>
              <p:cNvSpPr/>
              <p:nvPr/>
            </p:nvSpPr>
            <p:spPr>
              <a:xfrm rot="10786562">
                <a:off x="8348413" y="5353806"/>
                <a:ext cx="1776845" cy="172489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2" name="Isosceles Triangle 14">
                <a:extLst>
                  <a:ext uri="{FF2B5EF4-FFF2-40B4-BE49-F238E27FC236}">
                    <a16:creationId xmlns:a16="http://schemas.microsoft.com/office/drawing/2014/main" id="{2FF159C6-E3B7-4D4D-9C27-26FECDDD0E06}"/>
                  </a:ext>
                </a:extLst>
              </p:cNvPr>
              <p:cNvSpPr/>
              <p:nvPr/>
            </p:nvSpPr>
            <p:spPr>
              <a:xfrm rot="21586562">
                <a:off x="8344285" y="4964573"/>
                <a:ext cx="1787236" cy="391179"/>
              </a:xfrm>
              <a:prstGeom prst="triangle">
                <a:avLst>
                  <a:gd name="adj" fmla="val 5061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3" name="Round Same Side Corner Rectangle 22">
                <a:extLst>
                  <a:ext uri="{FF2B5EF4-FFF2-40B4-BE49-F238E27FC236}">
                    <a16:creationId xmlns:a16="http://schemas.microsoft.com/office/drawing/2014/main" id="{B403F487-2707-A942-A80A-29D592873F00}"/>
                  </a:ext>
                </a:extLst>
              </p:cNvPr>
              <p:cNvSpPr/>
              <p:nvPr/>
            </p:nvSpPr>
            <p:spPr>
              <a:xfrm rot="14395939">
                <a:off x="6278465" y="4157489"/>
                <a:ext cx="1776845" cy="172489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4" name="Isosceles Triangle 23">
                <a:extLst>
                  <a:ext uri="{FF2B5EF4-FFF2-40B4-BE49-F238E27FC236}">
                    <a16:creationId xmlns:a16="http://schemas.microsoft.com/office/drawing/2014/main" id="{7F3F8AD8-C0A9-9B47-B319-74C143C4CDF8}"/>
                  </a:ext>
                </a:extLst>
              </p:cNvPr>
              <p:cNvSpPr/>
              <p:nvPr/>
            </p:nvSpPr>
            <p:spPr>
              <a:xfrm rot="3595939">
                <a:off x="7189837" y="4299723"/>
                <a:ext cx="1787236" cy="391179"/>
              </a:xfrm>
              <a:prstGeom prst="triangle">
                <a:avLst>
                  <a:gd name="adj" fmla="val 5061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5" name="Round Same Side Corner Rectangle 20">
                <a:extLst>
                  <a:ext uri="{FF2B5EF4-FFF2-40B4-BE49-F238E27FC236}">
                    <a16:creationId xmlns:a16="http://schemas.microsoft.com/office/drawing/2014/main" id="{6296DC60-EC09-CA49-95E5-CA994E653F89}"/>
                  </a:ext>
                </a:extLst>
              </p:cNvPr>
              <p:cNvSpPr/>
              <p:nvPr/>
            </p:nvSpPr>
            <p:spPr>
              <a:xfrm rot="17943682">
                <a:off x="6268574" y="1777685"/>
                <a:ext cx="1776845" cy="172489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6" name="Isosceles Triangle 21">
                <a:extLst>
                  <a:ext uri="{FF2B5EF4-FFF2-40B4-BE49-F238E27FC236}">
                    <a16:creationId xmlns:a16="http://schemas.microsoft.com/office/drawing/2014/main" id="{6ED89E80-D06E-924D-B252-6FAA5076A2FE}"/>
                  </a:ext>
                </a:extLst>
              </p:cNvPr>
              <p:cNvSpPr/>
              <p:nvPr/>
            </p:nvSpPr>
            <p:spPr>
              <a:xfrm rot="7143682">
                <a:off x="7183971" y="2962067"/>
                <a:ext cx="1787236" cy="391179"/>
              </a:xfrm>
              <a:prstGeom prst="triangle">
                <a:avLst>
                  <a:gd name="adj" fmla="val 5061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8" name="TextBox 7">
              <a:extLst>
                <a:ext uri="{FF2B5EF4-FFF2-40B4-BE49-F238E27FC236}">
                  <a16:creationId xmlns:a16="http://schemas.microsoft.com/office/drawing/2014/main" id="{8D1FDAF7-50A6-124E-9B7F-B55C9D552DB2}"/>
                </a:ext>
              </a:extLst>
            </p:cNvPr>
            <p:cNvSpPr txBox="1"/>
            <p:nvPr/>
          </p:nvSpPr>
          <p:spPr>
            <a:xfrm>
              <a:off x="7970537" y="1084186"/>
              <a:ext cx="1831570" cy="736024"/>
            </a:xfrm>
            <a:prstGeom prst="rect">
              <a:avLst/>
            </a:prstGeom>
            <a:noFill/>
          </p:spPr>
          <p:txBody>
            <a:bodyPr wrap="square" rtlCol="0">
              <a:spAutoFit/>
            </a:bodyPr>
            <a:lstStyle/>
            <a:p>
              <a:pPr algn="ctr"/>
              <a:r>
                <a:rPr lang="en-US" sz="700" b="1" dirty="0">
                  <a:solidFill>
                    <a:schemeClr val="bg1"/>
                  </a:solidFill>
                  <a:latin typeface="Arial" panose="020B0604020202020204" pitchFamily="34" charset="0"/>
                  <a:cs typeface="Arial" panose="020B0604020202020204" pitchFamily="34" charset="0"/>
                </a:rPr>
                <a:t>ENVIRONMENTS, SYSTEMS + RESOURCES</a:t>
              </a:r>
            </a:p>
          </p:txBody>
        </p:sp>
        <p:sp>
          <p:nvSpPr>
            <p:cNvPr id="9" name="TextBox 8">
              <a:extLst>
                <a:ext uri="{FF2B5EF4-FFF2-40B4-BE49-F238E27FC236}">
                  <a16:creationId xmlns:a16="http://schemas.microsoft.com/office/drawing/2014/main" id="{F8C0326F-A1CC-DC49-B18C-BC6F89DA731E}"/>
                </a:ext>
              </a:extLst>
            </p:cNvPr>
            <p:cNvSpPr txBox="1"/>
            <p:nvPr/>
          </p:nvSpPr>
          <p:spPr>
            <a:xfrm>
              <a:off x="8105500" y="5543635"/>
              <a:ext cx="1626921" cy="545204"/>
            </a:xfrm>
            <a:prstGeom prst="rect">
              <a:avLst/>
            </a:prstGeom>
            <a:noFill/>
          </p:spPr>
          <p:txBody>
            <a:bodyPr wrap="square" rtlCol="0">
              <a:spAutoFit/>
            </a:bodyPr>
            <a:lstStyle/>
            <a:p>
              <a:pPr algn="ctr"/>
              <a:r>
                <a:rPr lang="en-US" sz="700" b="1" dirty="0">
                  <a:solidFill>
                    <a:schemeClr val="bg1">
                      <a:lumMod val="75000"/>
                    </a:schemeClr>
                  </a:solidFill>
                  <a:latin typeface="Arial" panose="020B0604020202020204" pitchFamily="34" charset="0"/>
                  <a:cs typeface="Arial" panose="020B0604020202020204" pitchFamily="34" charset="0"/>
                </a:rPr>
                <a:t>SKILLS + KNOWLEDGE</a:t>
              </a:r>
            </a:p>
          </p:txBody>
        </p:sp>
        <p:sp>
          <p:nvSpPr>
            <p:cNvPr id="10" name="TextBox 9">
              <a:extLst>
                <a:ext uri="{FF2B5EF4-FFF2-40B4-BE49-F238E27FC236}">
                  <a16:creationId xmlns:a16="http://schemas.microsoft.com/office/drawing/2014/main" id="{41617936-DC47-FC45-BCF0-458ACD4BED0F}"/>
                </a:ext>
              </a:extLst>
            </p:cNvPr>
            <p:cNvSpPr txBox="1"/>
            <p:nvPr/>
          </p:nvSpPr>
          <p:spPr>
            <a:xfrm rot="18054679">
              <a:off x="10182377" y="4358659"/>
              <a:ext cx="1257454" cy="545204"/>
            </a:xfrm>
            <a:prstGeom prst="rect">
              <a:avLst/>
            </a:prstGeom>
            <a:noFill/>
          </p:spPr>
          <p:txBody>
            <a:bodyPr wrap="square" rtlCol="0">
              <a:spAutoFit/>
            </a:bodyPr>
            <a:lstStyle/>
            <a:p>
              <a:pPr algn="ctr"/>
              <a:r>
                <a:rPr lang="en-US" sz="700" b="1" dirty="0">
                  <a:solidFill>
                    <a:schemeClr val="bg1">
                      <a:lumMod val="75000"/>
                    </a:schemeClr>
                  </a:solidFill>
                  <a:latin typeface="Arial" panose="020B0604020202020204" pitchFamily="34" charset="0"/>
                  <a:cs typeface="Arial" panose="020B0604020202020204" pitchFamily="34" charset="0"/>
                </a:rPr>
                <a:t>CAPACITY + JOB FIT</a:t>
              </a:r>
            </a:p>
          </p:txBody>
        </p:sp>
        <p:sp>
          <p:nvSpPr>
            <p:cNvPr id="11" name="TextBox 10">
              <a:extLst>
                <a:ext uri="{FF2B5EF4-FFF2-40B4-BE49-F238E27FC236}">
                  <a16:creationId xmlns:a16="http://schemas.microsoft.com/office/drawing/2014/main" id="{A34CB129-8EC7-504E-950F-45F2AF67927A}"/>
                </a:ext>
              </a:extLst>
            </p:cNvPr>
            <p:cNvSpPr txBox="1"/>
            <p:nvPr/>
          </p:nvSpPr>
          <p:spPr>
            <a:xfrm rot="3500137">
              <a:off x="9907449" y="2126015"/>
              <a:ext cx="1703795" cy="736024"/>
            </a:xfrm>
            <a:prstGeom prst="rect">
              <a:avLst/>
            </a:prstGeom>
            <a:noFill/>
          </p:spPr>
          <p:txBody>
            <a:bodyPr wrap="square" rtlCol="0">
              <a:spAutoFit/>
            </a:bodyPr>
            <a:lstStyle/>
            <a:p>
              <a:pPr algn="ctr"/>
              <a:r>
                <a:rPr lang="en-US" sz="700" b="1" dirty="0">
                  <a:solidFill>
                    <a:schemeClr val="bg1">
                      <a:lumMod val="75000"/>
                    </a:schemeClr>
                  </a:solidFill>
                  <a:latin typeface="Arial" panose="020B0604020202020204" pitchFamily="34" charset="0"/>
                  <a:cs typeface="Arial" panose="020B0604020202020204" pitchFamily="34" charset="0"/>
                </a:rPr>
                <a:t>REWARDS, RECOGNITION + CONSEQUENCES</a:t>
              </a:r>
            </a:p>
          </p:txBody>
        </p:sp>
        <p:sp>
          <p:nvSpPr>
            <p:cNvPr id="12" name="TextBox 11">
              <a:extLst>
                <a:ext uri="{FF2B5EF4-FFF2-40B4-BE49-F238E27FC236}">
                  <a16:creationId xmlns:a16="http://schemas.microsoft.com/office/drawing/2014/main" id="{81A7CC7E-7F83-1E4E-96A2-7C36960BBB4B}"/>
                </a:ext>
              </a:extLst>
            </p:cNvPr>
            <p:cNvSpPr txBox="1"/>
            <p:nvPr/>
          </p:nvSpPr>
          <p:spPr>
            <a:xfrm rot="18036180">
              <a:off x="6154269" y="2218914"/>
              <a:ext cx="1703795" cy="545204"/>
            </a:xfrm>
            <a:prstGeom prst="rect">
              <a:avLst/>
            </a:prstGeom>
            <a:noFill/>
          </p:spPr>
          <p:txBody>
            <a:bodyPr wrap="square" rtlCol="0">
              <a:spAutoFit/>
            </a:bodyPr>
            <a:lstStyle/>
            <a:p>
              <a:pPr algn="ctr"/>
              <a:r>
                <a:rPr lang="en-US" sz="700" b="1" dirty="0">
                  <a:solidFill>
                    <a:schemeClr val="bg1">
                      <a:lumMod val="75000"/>
                    </a:schemeClr>
                  </a:solidFill>
                  <a:latin typeface="Arial" panose="020B0604020202020204" pitchFamily="34" charset="0"/>
                  <a:cs typeface="Arial" panose="020B0604020202020204" pitchFamily="34" charset="0"/>
                </a:rPr>
                <a:t>EXPECTATIONS + FEEDBACK</a:t>
              </a:r>
            </a:p>
          </p:txBody>
        </p:sp>
        <p:sp>
          <p:nvSpPr>
            <p:cNvPr id="13" name="TextBox 12">
              <a:extLst>
                <a:ext uri="{FF2B5EF4-FFF2-40B4-BE49-F238E27FC236}">
                  <a16:creationId xmlns:a16="http://schemas.microsoft.com/office/drawing/2014/main" id="{FA8B2701-7061-EC44-8411-1D98A6568D65}"/>
                </a:ext>
              </a:extLst>
            </p:cNvPr>
            <p:cNvSpPr txBox="1"/>
            <p:nvPr/>
          </p:nvSpPr>
          <p:spPr>
            <a:xfrm rot="3477990">
              <a:off x="6245079" y="4329921"/>
              <a:ext cx="1703795" cy="545204"/>
            </a:xfrm>
            <a:prstGeom prst="rect">
              <a:avLst/>
            </a:prstGeom>
            <a:noFill/>
          </p:spPr>
          <p:txBody>
            <a:bodyPr wrap="square" rtlCol="0">
              <a:spAutoFit/>
            </a:bodyPr>
            <a:lstStyle/>
            <a:p>
              <a:pPr algn="ctr"/>
              <a:r>
                <a:rPr lang="en-US" sz="700" b="1" dirty="0">
                  <a:solidFill>
                    <a:schemeClr val="bg1">
                      <a:lumMod val="75000"/>
                    </a:schemeClr>
                  </a:solidFill>
                  <a:latin typeface="Arial" panose="020B0604020202020204" pitchFamily="34" charset="0"/>
                  <a:cs typeface="Arial" panose="020B0604020202020204" pitchFamily="34" charset="0"/>
                </a:rPr>
                <a:t>MOTIVATION + PREFRENCES</a:t>
              </a:r>
            </a:p>
          </p:txBody>
        </p:sp>
        <p:sp>
          <p:nvSpPr>
            <p:cNvPr id="14" name="TextBox 13">
              <a:extLst>
                <a:ext uri="{FF2B5EF4-FFF2-40B4-BE49-F238E27FC236}">
                  <a16:creationId xmlns:a16="http://schemas.microsoft.com/office/drawing/2014/main" id="{93A058E4-7F65-2E46-964E-849EA7EF52D2}"/>
                </a:ext>
              </a:extLst>
            </p:cNvPr>
            <p:cNvSpPr txBox="1"/>
            <p:nvPr/>
          </p:nvSpPr>
          <p:spPr>
            <a:xfrm>
              <a:off x="7768463" y="3177208"/>
              <a:ext cx="2168401" cy="708765"/>
            </a:xfrm>
            <a:prstGeom prst="rect">
              <a:avLst/>
            </a:prstGeom>
            <a:noFill/>
          </p:spPr>
          <p:txBody>
            <a:bodyPr wrap="square" rtlCol="0">
              <a:spAutoFit/>
            </a:bodyPr>
            <a:lstStyle/>
            <a:p>
              <a:pPr algn="ctr"/>
              <a:r>
                <a:rPr lang="en-US" sz="1000" b="1" dirty="0">
                  <a:latin typeface="Arial" panose="020B0604020202020204" pitchFamily="34" charset="0"/>
                  <a:cs typeface="Arial" panose="020B0604020202020204" pitchFamily="34" charset="0"/>
                </a:rPr>
                <a:t>EXEMPLARY PERFORMANCE</a:t>
              </a:r>
            </a:p>
          </p:txBody>
        </p:sp>
      </p:grpSp>
      <p:sp>
        <p:nvSpPr>
          <p:cNvPr id="2" name="Rectangle 1">
            <a:extLst>
              <a:ext uri="{FF2B5EF4-FFF2-40B4-BE49-F238E27FC236}">
                <a16:creationId xmlns:a16="http://schemas.microsoft.com/office/drawing/2014/main" id="{31842F44-701D-C24E-8DF1-DA915A5DF30C}"/>
              </a:ext>
            </a:extLst>
          </p:cNvPr>
          <p:cNvSpPr/>
          <p:nvPr/>
        </p:nvSpPr>
        <p:spPr>
          <a:xfrm>
            <a:off x="589254" y="617303"/>
            <a:ext cx="5642891" cy="716350"/>
          </a:xfrm>
          <a:prstGeom prst="rect">
            <a:avLst/>
          </a:prstGeom>
        </p:spPr>
        <p:txBody>
          <a:bodyPr wrap="none" anchor="ctr">
            <a:spAutoFit/>
          </a:bodyPr>
          <a:lstStyle/>
          <a:p>
            <a:pPr>
              <a:lnSpc>
                <a:spcPct val="200000"/>
              </a:lnSpc>
            </a:pPr>
            <a:r>
              <a:rPr lang="en-US" sz="2400" b="1" dirty="0">
                <a:solidFill>
                  <a:srgbClr val="2F8DFF"/>
                </a:solidFill>
                <a:latin typeface="Arial" panose="020B0604020202020204" pitchFamily="34" charset="0"/>
                <a:ea typeface="Calibri" panose="020F0502020204030204" pitchFamily="34" charset="0"/>
                <a:cs typeface="Arial" panose="020B0604020202020204" pitchFamily="34" charset="0"/>
              </a:rPr>
              <a:t>Environments, Systems &amp; Resources</a:t>
            </a:r>
            <a:endParaRPr lang="en-US" sz="2000" dirty="0">
              <a:solidFill>
                <a:srgbClr val="2F8DFF"/>
              </a:solidFill>
              <a:latin typeface="Arial" panose="020B0604020202020204" pitchFamily="34" charset="0"/>
              <a:ea typeface="Calibri" panose="020F0502020204030204" pitchFamily="34" charset="0"/>
              <a:cs typeface="Arial" panose="020B0604020202020204" pitchFamily="34" charset="0"/>
            </a:endParaRPr>
          </a:p>
        </p:txBody>
      </p:sp>
      <p:pic>
        <p:nvPicPr>
          <p:cNvPr id="27" name="Picture 26" descr="SHIFT">
            <a:extLst>
              <a:ext uri="{FF2B5EF4-FFF2-40B4-BE49-F238E27FC236}">
                <a16:creationId xmlns:a16="http://schemas.microsoft.com/office/drawing/2014/main" id="{89F1B7AE-A4B9-D245-BF50-1A68ACD62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3001" y="352829"/>
            <a:ext cx="504239" cy="50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27359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181783-3EAC-4285-82B7-C3C74A5E4F2E}"/>
              </a:ext>
            </a:extLst>
          </p:cNvPr>
          <p:cNvSpPr>
            <a:spLocks noGrp="1"/>
          </p:cNvSpPr>
          <p:nvPr>
            <p:ph idx="1"/>
          </p:nvPr>
        </p:nvSpPr>
        <p:spPr>
          <a:xfrm>
            <a:off x="734113" y="1862313"/>
            <a:ext cx="6224652" cy="4351338"/>
          </a:xfrm>
        </p:spPr>
        <p:txBody>
          <a:bodyPr>
            <a:normAutofit/>
          </a:bodyPr>
          <a:lstStyle/>
          <a:p>
            <a:pPr marL="342900" marR="0" lvl="0" indent="-342900">
              <a:lnSpc>
                <a:spcPct val="115000"/>
              </a:lnSpc>
              <a:spcBef>
                <a:spcPts val="0"/>
              </a:spcBef>
              <a:spcAft>
                <a:spcPts val="0"/>
              </a:spcAft>
              <a:buClr>
                <a:srgbClr val="2F8DFF"/>
              </a:buClr>
              <a:buFont typeface="+mj-lt"/>
              <a:buAutoNum type="arabicPeriod"/>
              <a:tabLst>
                <a:tab pos="228600" algn="l"/>
              </a:tabLst>
            </a:pPr>
            <a:r>
              <a:rPr lang="en-US" sz="1600" dirty="0">
                <a:effectLst/>
                <a:latin typeface="Arial" panose="020B0604020202020204" pitchFamily="34" charset="0"/>
                <a:ea typeface="Calibri" panose="020F0502020204030204" pitchFamily="34" charset="0"/>
                <a:cs typeface="Arial" panose="020B0604020202020204" pitchFamily="34" charset="0"/>
              </a:rPr>
              <a:t>Is pay for the job competitive?</a:t>
            </a:r>
          </a:p>
          <a:p>
            <a:pPr marL="342900" marR="0" lvl="0" indent="-342900">
              <a:lnSpc>
                <a:spcPct val="115000"/>
              </a:lnSpc>
              <a:spcBef>
                <a:spcPts val="0"/>
              </a:spcBef>
              <a:spcAft>
                <a:spcPts val="0"/>
              </a:spcAft>
              <a:buClr>
                <a:srgbClr val="2F8DFF"/>
              </a:buClr>
              <a:buFont typeface="+mj-lt"/>
              <a:buAutoNum type="arabicPeriod"/>
              <a:tabLst>
                <a:tab pos="228600" algn="l"/>
              </a:tabLst>
            </a:pPr>
            <a:r>
              <a:rPr lang="en-US" sz="1600" dirty="0">
                <a:effectLst/>
                <a:latin typeface="Arial" panose="020B0604020202020204" pitchFamily="34" charset="0"/>
                <a:ea typeface="Calibri" panose="020F0502020204030204" pitchFamily="34" charset="0"/>
                <a:cs typeface="Arial" panose="020B0604020202020204" pitchFamily="34" charset="0"/>
              </a:rPr>
              <a:t>Are bonuses or raises given based on, or linked to good performance?</a:t>
            </a:r>
          </a:p>
          <a:p>
            <a:pPr marL="342900" marR="0" lvl="0" indent="-342900">
              <a:lnSpc>
                <a:spcPct val="115000"/>
              </a:lnSpc>
              <a:spcBef>
                <a:spcPts val="0"/>
              </a:spcBef>
              <a:spcAft>
                <a:spcPts val="0"/>
              </a:spcAft>
              <a:buClr>
                <a:srgbClr val="2F8DFF"/>
              </a:buClr>
              <a:buFont typeface="+mj-lt"/>
              <a:buAutoNum type="arabicPeriod"/>
              <a:tabLst>
                <a:tab pos="228600" algn="l"/>
              </a:tabLst>
            </a:pPr>
            <a:r>
              <a:rPr lang="en-US" sz="1600" dirty="0">
                <a:effectLst/>
                <a:latin typeface="Arial" panose="020B0604020202020204" pitchFamily="34" charset="0"/>
                <a:ea typeface="Calibri" panose="020F0502020204030204" pitchFamily="34" charset="0"/>
                <a:cs typeface="Arial" panose="020B0604020202020204" pitchFamily="34" charset="0"/>
              </a:rPr>
              <a:t>Does consistent, good performance link to career development?</a:t>
            </a:r>
          </a:p>
          <a:p>
            <a:pPr marL="342900" marR="0" lvl="0" indent="-342900">
              <a:lnSpc>
                <a:spcPct val="115000"/>
              </a:lnSpc>
              <a:spcBef>
                <a:spcPts val="0"/>
              </a:spcBef>
              <a:spcAft>
                <a:spcPts val="0"/>
              </a:spcAft>
              <a:buClr>
                <a:srgbClr val="2F8DFF"/>
              </a:buClr>
              <a:buFont typeface="+mj-lt"/>
              <a:buAutoNum type="arabicPeriod"/>
              <a:tabLst>
                <a:tab pos="228600" algn="l"/>
              </a:tabLst>
            </a:pPr>
            <a:r>
              <a:rPr lang="en-US" sz="1600" dirty="0">
                <a:effectLst/>
                <a:latin typeface="Arial" panose="020B0604020202020204" pitchFamily="34" charset="0"/>
                <a:ea typeface="Calibri" panose="020F0502020204030204" pitchFamily="34" charset="0"/>
                <a:cs typeface="Arial" panose="020B0604020202020204" pitchFamily="34" charset="0"/>
              </a:rPr>
              <a:t>Is good performance free of punishing consequences?</a:t>
            </a:r>
          </a:p>
          <a:p>
            <a:pPr marL="342900" marR="0" lvl="0" indent="-342900">
              <a:lnSpc>
                <a:spcPct val="115000"/>
              </a:lnSpc>
              <a:spcBef>
                <a:spcPts val="0"/>
              </a:spcBef>
              <a:spcAft>
                <a:spcPts val="0"/>
              </a:spcAft>
              <a:buClr>
                <a:srgbClr val="2F8DFF"/>
              </a:buClr>
              <a:buFont typeface="+mj-lt"/>
              <a:buAutoNum type="arabicPeriod"/>
              <a:tabLst>
                <a:tab pos="228600" algn="l"/>
              </a:tabLst>
            </a:pPr>
            <a:r>
              <a:rPr lang="en-US" sz="1600" dirty="0">
                <a:effectLst/>
                <a:latin typeface="Arial" panose="020B0604020202020204" pitchFamily="34" charset="0"/>
                <a:ea typeface="Calibri" panose="020F0502020204030204" pitchFamily="34" charset="0"/>
                <a:cs typeface="Arial" panose="020B0604020202020204" pitchFamily="34" charset="0"/>
              </a:rPr>
              <a:t>Are meaningful, non-pay incentives given based on results. not behavior?</a:t>
            </a:r>
          </a:p>
          <a:p>
            <a:pPr marL="342900" marR="0" lvl="0" indent="-342900">
              <a:lnSpc>
                <a:spcPct val="115000"/>
              </a:lnSpc>
              <a:spcBef>
                <a:spcPts val="0"/>
              </a:spcBef>
              <a:spcAft>
                <a:spcPts val="0"/>
              </a:spcAft>
              <a:buClr>
                <a:srgbClr val="2F8DFF"/>
              </a:buClr>
              <a:buFont typeface="+mj-lt"/>
              <a:buAutoNum type="arabicPeriod"/>
              <a:tabLst>
                <a:tab pos="228600" algn="l"/>
              </a:tabLst>
            </a:pPr>
            <a:r>
              <a:rPr lang="en-US" sz="1600" dirty="0">
                <a:effectLst/>
                <a:latin typeface="Arial" panose="020B0604020202020204" pitchFamily="34" charset="0"/>
                <a:ea typeface="Calibri" panose="020F0502020204030204" pitchFamily="34" charset="0"/>
                <a:cs typeface="Arial" panose="020B0604020202020204" pitchFamily="34" charset="0"/>
              </a:rPr>
              <a:t>Are non-pay incentives well scheduled?</a:t>
            </a:r>
          </a:p>
          <a:p>
            <a:pPr marL="342900" marR="0" lvl="0" indent="-342900">
              <a:lnSpc>
                <a:spcPct val="115000"/>
              </a:lnSpc>
              <a:spcBef>
                <a:spcPts val="0"/>
              </a:spcBef>
              <a:spcAft>
                <a:spcPts val="0"/>
              </a:spcAft>
              <a:buClr>
                <a:srgbClr val="2F8DFF"/>
              </a:buClr>
              <a:buFont typeface="+mj-lt"/>
              <a:buAutoNum type="arabicPeriod"/>
              <a:tabLst>
                <a:tab pos="228600" algn="l"/>
              </a:tabLst>
            </a:pPr>
            <a:r>
              <a:rPr lang="en-US" sz="1600" dirty="0">
                <a:effectLst/>
                <a:latin typeface="Arial" panose="020B0604020202020204" pitchFamily="34" charset="0"/>
                <a:ea typeface="Calibri" panose="020F0502020204030204" pitchFamily="34" charset="0"/>
                <a:cs typeface="Arial" panose="020B0604020202020204" pitchFamily="34" charset="0"/>
              </a:rPr>
              <a:t>Is the environment free of incentives to perform poorly?</a:t>
            </a:r>
          </a:p>
          <a:p>
            <a:pPr marL="342900" marR="0" lvl="0" indent="-342900">
              <a:lnSpc>
                <a:spcPct val="115000"/>
              </a:lnSpc>
              <a:spcBef>
                <a:spcPts val="0"/>
              </a:spcBef>
              <a:spcAft>
                <a:spcPts val="0"/>
              </a:spcAft>
              <a:buClr>
                <a:srgbClr val="2F8DFF"/>
              </a:buClr>
              <a:buFont typeface="+mj-lt"/>
              <a:buAutoNum type="arabicPeriod"/>
              <a:tabLst>
                <a:tab pos="228600" algn="l"/>
              </a:tabLst>
            </a:pPr>
            <a:r>
              <a:rPr lang="en-US" sz="1600" dirty="0">
                <a:effectLst/>
                <a:latin typeface="Arial" panose="020B0604020202020204" pitchFamily="34" charset="0"/>
                <a:ea typeface="Calibri" panose="020F0502020204030204" pitchFamily="34" charset="0"/>
                <a:cs typeface="Arial" panose="020B0604020202020204" pitchFamily="34" charset="0"/>
              </a:rPr>
              <a:t>Do incumbents clearly understand the consequences of both good and poor performance?</a:t>
            </a:r>
          </a:p>
          <a:p>
            <a:pPr>
              <a:buClr>
                <a:srgbClr val="2F8DFF"/>
              </a:buClr>
            </a:pPr>
            <a:endParaRPr lang="en-US" sz="2400" dirty="0"/>
          </a:p>
        </p:txBody>
      </p:sp>
      <p:grpSp>
        <p:nvGrpSpPr>
          <p:cNvPr id="5" name="Group 4">
            <a:extLst>
              <a:ext uri="{FF2B5EF4-FFF2-40B4-BE49-F238E27FC236}">
                <a16:creationId xmlns:a16="http://schemas.microsoft.com/office/drawing/2014/main" id="{7E58CFE7-C264-044D-8624-E243379D07B9}"/>
              </a:ext>
            </a:extLst>
          </p:cNvPr>
          <p:cNvGrpSpPr/>
          <p:nvPr/>
        </p:nvGrpSpPr>
        <p:grpSpPr>
          <a:xfrm>
            <a:off x="8174767" y="2007002"/>
            <a:ext cx="3008284" cy="3326999"/>
            <a:chOff x="6215792" y="622030"/>
            <a:chExt cx="5328954" cy="5893533"/>
          </a:xfrm>
        </p:grpSpPr>
        <p:grpSp>
          <p:nvGrpSpPr>
            <p:cNvPr id="6" name="Group 5">
              <a:extLst>
                <a:ext uri="{FF2B5EF4-FFF2-40B4-BE49-F238E27FC236}">
                  <a16:creationId xmlns:a16="http://schemas.microsoft.com/office/drawing/2014/main" id="{5564D2C6-DAD2-7B42-8E6E-099758B68D07}"/>
                </a:ext>
              </a:extLst>
            </p:cNvPr>
            <p:cNvGrpSpPr/>
            <p:nvPr/>
          </p:nvGrpSpPr>
          <p:grpSpPr>
            <a:xfrm>
              <a:off x="6215792" y="622030"/>
              <a:ext cx="5328954" cy="5893533"/>
              <a:chOff x="6294552" y="574005"/>
              <a:chExt cx="5881565" cy="6504691"/>
            </a:xfrm>
          </p:grpSpPr>
          <p:sp>
            <p:nvSpPr>
              <p:cNvPr id="14" name="Round Same Side Corner Rectangle 2">
                <a:extLst>
                  <a:ext uri="{FF2B5EF4-FFF2-40B4-BE49-F238E27FC236}">
                    <a16:creationId xmlns:a16="http://schemas.microsoft.com/office/drawing/2014/main" id="{58AB0216-FF5A-B54E-A2E0-372A4C28C759}"/>
                  </a:ext>
                </a:extLst>
              </p:cNvPr>
              <p:cNvSpPr/>
              <p:nvPr/>
            </p:nvSpPr>
            <p:spPr>
              <a:xfrm>
                <a:off x="8339896" y="574005"/>
                <a:ext cx="1776845" cy="172489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5" name="Isosceles Triangle 3">
                <a:extLst>
                  <a:ext uri="{FF2B5EF4-FFF2-40B4-BE49-F238E27FC236}">
                    <a16:creationId xmlns:a16="http://schemas.microsoft.com/office/drawing/2014/main" id="{BADCCC68-E88F-EE48-A447-A1CE7766FD5C}"/>
                  </a:ext>
                </a:extLst>
              </p:cNvPr>
              <p:cNvSpPr/>
              <p:nvPr/>
            </p:nvSpPr>
            <p:spPr>
              <a:xfrm rot="10800000">
                <a:off x="8335115" y="2296937"/>
                <a:ext cx="1787236" cy="391179"/>
              </a:xfrm>
              <a:prstGeom prst="triangle">
                <a:avLst>
                  <a:gd name="adj" fmla="val 5061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6" name="Round Same Side Corner Rectangle 7">
                <a:extLst>
                  <a:ext uri="{FF2B5EF4-FFF2-40B4-BE49-F238E27FC236}">
                    <a16:creationId xmlns:a16="http://schemas.microsoft.com/office/drawing/2014/main" id="{6F546C67-C341-3643-84B6-15BE7B15DC81}"/>
                  </a:ext>
                </a:extLst>
              </p:cNvPr>
              <p:cNvSpPr/>
              <p:nvPr/>
            </p:nvSpPr>
            <p:spPr>
              <a:xfrm rot="3547743">
                <a:off x="10418401" y="1754768"/>
                <a:ext cx="1776845" cy="1724890"/>
              </a:xfrm>
              <a:prstGeom prst="round2SameRect">
                <a:avLst/>
              </a:prstGeom>
              <a:solidFill>
                <a:srgbClr val="2F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7" name="Isosceles Triangle 8">
                <a:extLst>
                  <a:ext uri="{FF2B5EF4-FFF2-40B4-BE49-F238E27FC236}">
                    <a16:creationId xmlns:a16="http://schemas.microsoft.com/office/drawing/2014/main" id="{B2EB0684-80A4-8D4F-82D3-FF844F9A6CA3}"/>
                  </a:ext>
                </a:extLst>
              </p:cNvPr>
              <p:cNvSpPr/>
              <p:nvPr/>
            </p:nvSpPr>
            <p:spPr>
              <a:xfrm rot="14347743">
                <a:off x="9509693" y="2964653"/>
                <a:ext cx="1787236" cy="391179"/>
              </a:xfrm>
              <a:prstGeom prst="triangle">
                <a:avLst>
                  <a:gd name="adj" fmla="val 50616"/>
                </a:avLst>
              </a:prstGeom>
              <a:solidFill>
                <a:srgbClr val="267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8" name="Round Same Side Corner Rectangle 15">
                <a:extLst>
                  <a:ext uri="{FF2B5EF4-FFF2-40B4-BE49-F238E27FC236}">
                    <a16:creationId xmlns:a16="http://schemas.microsoft.com/office/drawing/2014/main" id="{720C31D8-BC6E-F74D-BAD3-9278F638829F}"/>
                  </a:ext>
                </a:extLst>
              </p:cNvPr>
              <p:cNvSpPr/>
              <p:nvPr/>
            </p:nvSpPr>
            <p:spPr>
              <a:xfrm rot="7238819">
                <a:off x="10425249" y="4163172"/>
                <a:ext cx="1776845" cy="172489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9" name="Isosceles Triangle 16">
                <a:extLst>
                  <a:ext uri="{FF2B5EF4-FFF2-40B4-BE49-F238E27FC236}">
                    <a16:creationId xmlns:a16="http://schemas.microsoft.com/office/drawing/2014/main" id="{EBE3984D-D664-884F-92AF-C416C49B839F}"/>
                  </a:ext>
                </a:extLst>
              </p:cNvPr>
              <p:cNvSpPr/>
              <p:nvPr/>
            </p:nvSpPr>
            <p:spPr>
              <a:xfrm rot="18038819">
                <a:off x="9514134" y="4287226"/>
                <a:ext cx="1787236" cy="391179"/>
              </a:xfrm>
              <a:prstGeom prst="triangle">
                <a:avLst>
                  <a:gd name="adj" fmla="val 5061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0" name="Round Same Side Corner Rectangle 13">
                <a:extLst>
                  <a:ext uri="{FF2B5EF4-FFF2-40B4-BE49-F238E27FC236}">
                    <a16:creationId xmlns:a16="http://schemas.microsoft.com/office/drawing/2014/main" id="{85EEDCF5-96E7-C345-A973-7014DBDA7FCA}"/>
                  </a:ext>
                </a:extLst>
              </p:cNvPr>
              <p:cNvSpPr/>
              <p:nvPr/>
            </p:nvSpPr>
            <p:spPr>
              <a:xfrm rot="10786562">
                <a:off x="8348413" y="5353806"/>
                <a:ext cx="1776845" cy="172489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1" name="Isosceles Triangle 14">
                <a:extLst>
                  <a:ext uri="{FF2B5EF4-FFF2-40B4-BE49-F238E27FC236}">
                    <a16:creationId xmlns:a16="http://schemas.microsoft.com/office/drawing/2014/main" id="{BD6CB3BF-880F-9043-9CF8-CB0C4BD558E7}"/>
                  </a:ext>
                </a:extLst>
              </p:cNvPr>
              <p:cNvSpPr/>
              <p:nvPr/>
            </p:nvSpPr>
            <p:spPr>
              <a:xfrm rot="21586562">
                <a:off x="8344285" y="4964573"/>
                <a:ext cx="1787236" cy="391179"/>
              </a:xfrm>
              <a:prstGeom prst="triangle">
                <a:avLst>
                  <a:gd name="adj" fmla="val 5061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2" name="Round Same Side Corner Rectangle 22">
                <a:extLst>
                  <a:ext uri="{FF2B5EF4-FFF2-40B4-BE49-F238E27FC236}">
                    <a16:creationId xmlns:a16="http://schemas.microsoft.com/office/drawing/2014/main" id="{E488580F-B6AC-EB44-BA6E-9A89FD8B7E96}"/>
                  </a:ext>
                </a:extLst>
              </p:cNvPr>
              <p:cNvSpPr/>
              <p:nvPr/>
            </p:nvSpPr>
            <p:spPr>
              <a:xfrm rot="14395939">
                <a:off x="6278465" y="4157489"/>
                <a:ext cx="1776845" cy="172489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3" name="Isosceles Triangle 23">
                <a:extLst>
                  <a:ext uri="{FF2B5EF4-FFF2-40B4-BE49-F238E27FC236}">
                    <a16:creationId xmlns:a16="http://schemas.microsoft.com/office/drawing/2014/main" id="{24685A8C-1613-AC41-BA0A-40ECFEEB7B94}"/>
                  </a:ext>
                </a:extLst>
              </p:cNvPr>
              <p:cNvSpPr/>
              <p:nvPr/>
            </p:nvSpPr>
            <p:spPr>
              <a:xfrm rot="3595939">
                <a:off x="7189837" y="4299723"/>
                <a:ext cx="1787236" cy="391179"/>
              </a:xfrm>
              <a:prstGeom prst="triangle">
                <a:avLst>
                  <a:gd name="adj" fmla="val 5061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4" name="Round Same Side Corner Rectangle 20">
                <a:extLst>
                  <a:ext uri="{FF2B5EF4-FFF2-40B4-BE49-F238E27FC236}">
                    <a16:creationId xmlns:a16="http://schemas.microsoft.com/office/drawing/2014/main" id="{024C2111-8DDA-EA47-8733-01726C32948E}"/>
                  </a:ext>
                </a:extLst>
              </p:cNvPr>
              <p:cNvSpPr/>
              <p:nvPr/>
            </p:nvSpPr>
            <p:spPr>
              <a:xfrm rot="17943682">
                <a:off x="6268574" y="1777685"/>
                <a:ext cx="1776845" cy="172489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5" name="Isosceles Triangle 21">
                <a:extLst>
                  <a:ext uri="{FF2B5EF4-FFF2-40B4-BE49-F238E27FC236}">
                    <a16:creationId xmlns:a16="http://schemas.microsoft.com/office/drawing/2014/main" id="{6386831E-D464-964B-8C39-5225889B4427}"/>
                  </a:ext>
                </a:extLst>
              </p:cNvPr>
              <p:cNvSpPr/>
              <p:nvPr/>
            </p:nvSpPr>
            <p:spPr>
              <a:xfrm rot="7143682">
                <a:off x="7183971" y="2962067"/>
                <a:ext cx="1787236" cy="391179"/>
              </a:xfrm>
              <a:prstGeom prst="triangle">
                <a:avLst>
                  <a:gd name="adj" fmla="val 5061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7" name="TextBox 6">
              <a:extLst>
                <a:ext uri="{FF2B5EF4-FFF2-40B4-BE49-F238E27FC236}">
                  <a16:creationId xmlns:a16="http://schemas.microsoft.com/office/drawing/2014/main" id="{A57C8EEE-5ECE-D34F-A025-57D2BB1CC8C3}"/>
                </a:ext>
              </a:extLst>
            </p:cNvPr>
            <p:cNvSpPr txBox="1"/>
            <p:nvPr/>
          </p:nvSpPr>
          <p:spPr>
            <a:xfrm>
              <a:off x="7970537" y="1084186"/>
              <a:ext cx="1831570" cy="736024"/>
            </a:xfrm>
            <a:prstGeom prst="rect">
              <a:avLst/>
            </a:prstGeom>
            <a:noFill/>
          </p:spPr>
          <p:txBody>
            <a:bodyPr wrap="square" rtlCol="0">
              <a:spAutoFit/>
            </a:bodyPr>
            <a:lstStyle/>
            <a:p>
              <a:pPr algn="ctr"/>
              <a:r>
                <a:rPr lang="en-US" sz="700" b="1" dirty="0">
                  <a:solidFill>
                    <a:schemeClr val="bg1">
                      <a:lumMod val="75000"/>
                    </a:schemeClr>
                  </a:solidFill>
                  <a:latin typeface="Arial" panose="020B0604020202020204" pitchFamily="34" charset="0"/>
                  <a:cs typeface="Arial" panose="020B0604020202020204" pitchFamily="34" charset="0"/>
                </a:rPr>
                <a:t>ENVIRONMENTS, SYSTEMS + RESOURCES</a:t>
              </a:r>
            </a:p>
          </p:txBody>
        </p:sp>
        <p:sp>
          <p:nvSpPr>
            <p:cNvPr id="8" name="TextBox 7">
              <a:extLst>
                <a:ext uri="{FF2B5EF4-FFF2-40B4-BE49-F238E27FC236}">
                  <a16:creationId xmlns:a16="http://schemas.microsoft.com/office/drawing/2014/main" id="{CE01839F-AFF8-4F44-BFF3-6B89399C7483}"/>
                </a:ext>
              </a:extLst>
            </p:cNvPr>
            <p:cNvSpPr txBox="1"/>
            <p:nvPr/>
          </p:nvSpPr>
          <p:spPr>
            <a:xfrm>
              <a:off x="8105500" y="5543635"/>
              <a:ext cx="1626921" cy="545204"/>
            </a:xfrm>
            <a:prstGeom prst="rect">
              <a:avLst/>
            </a:prstGeom>
            <a:noFill/>
          </p:spPr>
          <p:txBody>
            <a:bodyPr wrap="square" rtlCol="0">
              <a:spAutoFit/>
            </a:bodyPr>
            <a:lstStyle/>
            <a:p>
              <a:pPr algn="ctr"/>
              <a:r>
                <a:rPr lang="en-US" sz="700" b="1" dirty="0">
                  <a:solidFill>
                    <a:schemeClr val="bg1">
                      <a:lumMod val="75000"/>
                    </a:schemeClr>
                  </a:solidFill>
                  <a:latin typeface="Arial" panose="020B0604020202020204" pitchFamily="34" charset="0"/>
                  <a:cs typeface="Arial" panose="020B0604020202020204" pitchFamily="34" charset="0"/>
                </a:rPr>
                <a:t>SKILLS + KNOWLEDGE</a:t>
              </a:r>
            </a:p>
          </p:txBody>
        </p:sp>
        <p:sp>
          <p:nvSpPr>
            <p:cNvPr id="9" name="TextBox 8">
              <a:extLst>
                <a:ext uri="{FF2B5EF4-FFF2-40B4-BE49-F238E27FC236}">
                  <a16:creationId xmlns:a16="http://schemas.microsoft.com/office/drawing/2014/main" id="{F82C8536-311E-FA4F-810D-D72F1CC52108}"/>
                </a:ext>
              </a:extLst>
            </p:cNvPr>
            <p:cNvSpPr txBox="1"/>
            <p:nvPr/>
          </p:nvSpPr>
          <p:spPr>
            <a:xfrm rot="18054679">
              <a:off x="10182377" y="4358659"/>
              <a:ext cx="1257454" cy="545204"/>
            </a:xfrm>
            <a:prstGeom prst="rect">
              <a:avLst/>
            </a:prstGeom>
            <a:noFill/>
          </p:spPr>
          <p:txBody>
            <a:bodyPr wrap="square" rtlCol="0">
              <a:spAutoFit/>
            </a:bodyPr>
            <a:lstStyle/>
            <a:p>
              <a:pPr algn="ctr"/>
              <a:r>
                <a:rPr lang="en-US" sz="700" b="1" dirty="0">
                  <a:solidFill>
                    <a:schemeClr val="bg1">
                      <a:lumMod val="75000"/>
                    </a:schemeClr>
                  </a:solidFill>
                  <a:latin typeface="Arial" panose="020B0604020202020204" pitchFamily="34" charset="0"/>
                  <a:cs typeface="Arial" panose="020B0604020202020204" pitchFamily="34" charset="0"/>
                </a:rPr>
                <a:t>CAPACITY + JOB FIT</a:t>
              </a:r>
            </a:p>
          </p:txBody>
        </p:sp>
        <p:sp>
          <p:nvSpPr>
            <p:cNvPr id="10" name="TextBox 9">
              <a:extLst>
                <a:ext uri="{FF2B5EF4-FFF2-40B4-BE49-F238E27FC236}">
                  <a16:creationId xmlns:a16="http://schemas.microsoft.com/office/drawing/2014/main" id="{F0BA83DA-51DB-7041-AD25-BEBB1BF8DAE2}"/>
                </a:ext>
              </a:extLst>
            </p:cNvPr>
            <p:cNvSpPr txBox="1"/>
            <p:nvPr/>
          </p:nvSpPr>
          <p:spPr>
            <a:xfrm rot="3500137">
              <a:off x="9907449" y="2126015"/>
              <a:ext cx="1703795" cy="736024"/>
            </a:xfrm>
            <a:prstGeom prst="rect">
              <a:avLst/>
            </a:prstGeom>
            <a:noFill/>
          </p:spPr>
          <p:txBody>
            <a:bodyPr wrap="square" rtlCol="0">
              <a:spAutoFit/>
            </a:bodyPr>
            <a:lstStyle/>
            <a:p>
              <a:pPr algn="ctr"/>
              <a:r>
                <a:rPr lang="en-US" sz="700" b="1" dirty="0">
                  <a:solidFill>
                    <a:schemeClr val="bg1"/>
                  </a:solidFill>
                  <a:latin typeface="Arial" panose="020B0604020202020204" pitchFamily="34" charset="0"/>
                  <a:cs typeface="Arial" panose="020B0604020202020204" pitchFamily="34" charset="0"/>
                </a:rPr>
                <a:t>REWARDS, RECOGNITION + CONSEQUENCES</a:t>
              </a:r>
            </a:p>
          </p:txBody>
        </p:sp>
        <p:sp>
          <p:nvSpPr>
            <p:cNvPr id="11" name="TextBox 10">
              <a:extLst>
                <a:ext uri="{FF2B5EF4-FFF2-40B4-BE49-F238E27FC236}">
                  <a16:creationId xmlns:a16="http://schemas.microsoft.com/office/drawing/2014/main" id="{CFF0F2C8-3056-EF48-8603-F109662DD2CD}"/>
                </a:ext>
              </a:extLst>
            </p:cNvPr>
            <p:cNvSpPr txBox="1"/>
            <p:nvPr/>
          </p:nvSpPr>
          <p:spPr>
            <a:xfrm rot="18036180">
              <a:off x="6154269" y="2218914"/>
              <a:ext cx="1703795" cy="545204"/>
            </a:xfrm>
            <a:prstGeom prst="rect">
              <a:avLst/>
            </a:prstGeom>
            <a:noFill/>
          </p:spPr>
          <p:txBody>
            <a:bodyPr wrap="square" rtlCol="0">
              <a:spAutoFit/>
            </a:bodyPr>
            <a:lstStyle/>
            <a:p>
              <a:pPr algn="ctr"/>
              <a:r>
                <a:rPr lang="en-US" sz="700" b="1" dirty="0">
                  <a:solidFill>
                    <a:schemeClr val="bg1">
                      <a:lumMod val="75000"/>
                    </a:schemeClr>
                  </a:solidFill>
                  <a:latin typeface="Arial" panose="020B0604020202020204" pitchFamily="34" charset="0"/>
                  <a:cs typeface="Arial" panose="020B0604020202020204" pitchFamily="34" charset="0"/>
                </a:rPr>
                <a:t>EXPECTATIONS + FEEDBACK</a:t>
              </a:r>
            </a:p>
          </p:txBody>
        </p:sp>
        <p:sp>
          <p:nvSpPr>
            <p:cNvPr id="12" name="TextBox 11">
              <a:extLst>
                <a:ext uri="{FF2B5EF4-FFF2-40B4-BE49-F238E27FC236}">
                  <a16:creationId xmlns:a16="http://schemas.microsoft.com/office/drawing/2014/main" id="{4A150B94-D2BC-0342-96C8-95A0EE2DBC0A}"/>
                </a:ext>
              </a:extLst>
            </p:cNvPr>
            <p:cNvSpPr txBox="1"/>
            <p:nvPr/>
          </p:nvSpPr>
          <p:spPr>
            <a:xfrm rot="3477990">
              <a:off x="6245079" y="4329921"/>
              <a:ext cx="1703795" cy="545204"/>
            </a:xfrm>
            <a:prstGeom prst="rect">
              <a:avLst/>
            </a:prstGeom>
            <a:noFill/>
          </p:spPr>
          <p:txBody>
            <a:bodyPr wrap="square" rtlCol="0">
              <a:spAutoFit/>
            </a:bodyPr>
            <a:lstStyle/>
            <a:p>
              <a:pPr algn="ctr"/>
              <a:r>
                <a:rPr lang="en-US" sz="700" b="1" dirty="0">
                  <a:solidFill>
                    <a:schemeClr val="bg1">
                      <a:lumMod val="75000"/>
                    </a:schemeClr>
                  </a:solidFill>
                  <a:latin typeface="Arial" panose="020B0604020202020204" pitchFamily="34" charset="0"/>
                  <a:cs typeface="Arial" panose="020B0604020202020204" pitchFamily="34" charset="0"/>
                </a:rPr>
                <a:t>MOTIVATION + PREFRENCES</a:t>
              </a:r>
            </a:p>
          </p:txBody>
        </p:sp>
        <p:sp>
          <p:nvSpPr>
            <p:cNvPr id="13" name="TextBox 12">
              <a:extLst>
                <a:ext uri="{FF2B5EF4-FFF2-40B4-BE49-F238E27FC236}">
                  <a16:creationId xmlns:a16="http://schemas.microsoft.com/office/drawing/2014/main" id="{859A731F-8600-E741-B2B7-5F37861AC04D}"/>
                </a:ext>
              </a:extLst>
            </p:cNvPr>
            <p:cNvSpPr txBox="1"/>
            <p:nvPr/>
          </p:nvSpPr>
          <p:spPr>
            <a:xfrm>
              <a:off x="7768463" y="3177208"/>
              <a:ext cx="2168401" cy="708765"/>
            </a:xfrm>
            <a:prstGeom prst="rect">
              <a:avLst/>
            </a:prstGeom>
            <a:noFill/>
          </p:spPr>
          <p:txBody>
            <a:bodyPr wrap="square" rtlCol="0">
              <a:spAutoFit/>
            </a:bodyPr>
            <a:lstStyle/>
            <a:p>
              <a:pPr algn="ctr"/>
              <a:r>
                <a:rPr lang="en-US" sz="1000" b="1" dirty="0">
                  <a:latin typeface="Arial" panose="020B0604020202020204" pitchFamily="34" charset="0"/>
                  <a:cs typeface="Arial" panose="020B0604020202020204" pitchFamily="34" charset="0"/>
                </a:rPr>
                <a:t>EXEMPLARY PERFORMANCE</a:t>
              </a:r>
            </a:p>
          </p:txBody>
        </p:sp>
      </p:grpSp>
      <p:pic>
        <p:nvPicPr>
          <p:cNvPr id="26" name="Picture 25" descr="SHIFT">
            <a:extLst>
              <a:ext uri="{FF2B5EF4-FFF2-40B4-BE49-F238E27FC236}">
                <a16:creationId xmlns:a16="http://schemas.microsoft.com/office/drawing/2014/main" id="{168E793B-1C34-F144-B77B-80BC47356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3001" y="352829"/>
            <a:ext cx="504239" cy="5042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16B4395-544A-7545-8747-6C6D7779B7FA}"/>
              </a:ext>
            </a:extLst>
          </p:cNvPr>
          <p:cNvSpPr/>
          <p:nvPr/>
        </p:nvSpPr>
        <p:spPr>
          <a:xfrm>
            <a:off x="661695" y="964065"/>
            <a:ext cx="5997155" cy="716350"/>
          </a:xfrm>
          <a:prstGeom prst="rect">
            <a:avLst/>
          </a:prstGeom>
        </p:spPr>
        <p:txBody>
          <a:bodyPr wrap="none">
            <a:spAutoFit/>
          </a:bodyPr>
          <a:lstStyle/>
          <a:p>
            <a:pPr>
              <a:lnSpc>
                <a:spcPct val="200000"/>
              </a:lnSpc>
            </a:pPr>
            <a:r>
              <a:rPr lang="en-US" sz="2400" b="1" dirty="0">
                <a:solidFill>
                  <a:srgbClr val="2F8DFF"/>
                </a:solidFill>
                <a:latin typeface="Arial" panose="020B0604020202020204" pitchFamily="34" charset="0"/>
                <a:ea typeface="Calibri" panose="020F0502020204030204" pitchFamily="34" charset="0"/>
                <a:cs typeface="Arial" panose="020B0604020202020204" pitchFamily="34" charset="0"/>
              </a:rPr>
              <a:t>Rewards, Recognition &amp; Consequences</a:t>
            </a:r>
            <a:endParaRPr lang="en-US" sz="2400" dirty="0">
              <a:solidFill>
                <a:srgbClr val="2F8DFF"/>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7317583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C18E9ED-5F0D-F54B-B93B-6DE522879CE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500" b="12500"/>
          <a:stretch>
            <a:fillRect/>
          </a:stretch>
        </p:blipFill>
        <p:spPr/>
      </p:pic>
      <p:pic>
        <p:nvPicPr>
          <p:cNvPr id="8" name="Picture 7" descr="SHIFT">
            <a:extLst>
              <a:ext uri="{FF2B5EF4-FFF2-40B4-BE49-F238E27FC236}">
                <a16:creationId xmlns:a16="http://schemas.microsoft.com/office/drawing/2014/main" id="{1DD9F63C-D5C6-7146-AA8D-5C59FDCFB9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23001" y="352829"/>
            <a:ext cx="504239" cy="5042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204 Snake Shedding Skin Stock Photos, Pictures &amp;amp; Royalty-Free Images -  iStock">
            <a:extLst>
              <a:ext uri="{FF2B5EF4-FFF2-40B4-BE49-F238E27FC236}">
                <a16:creationId xmlns:a16="http://schemas.microsoft.com/office/drawing/2014/main" id="{708DAA89-CC3D-4F15-9705-A9ABF35494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82" y="0"/>
            <a:ext cx="1223838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IFT">
            <a:extLst>
              <a:ext uri="{FF2B5EF4-FFF2-40B4-BE49-F238E27FC236}">
                <a16:creationId xmlns:a16="http://schemas.microsoft.com/office/drawing/2014/main" id="{2674030D-AA25-4B24-A639-2E390AF09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5401" y="505229"/>
            <a:ext cx="504239" cy="50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28928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4F2A6BA-7A24-4031-B380-313C748F8F23}"/>
              </a:ext>
            </a:extLst>
          </p:cNvPr>
          <p:cNvSpPr/>
          <p:nvPr/>
        </p:nvSpPr>
        <p:spPr>
          <a:xfrm>
            <a:off x="7442045" y="2434892"/>
            <a:ext cx="2145467" cy="234689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FEE0E9C-7031-4ACA-A3C5-8F125B1978A2}"/>
              </a:ext>
            </a:extLst>
          </p:cNvPr>
          <p:cNvSpPr txBox="1"/>
          <p:nvPr/>
        </p:nvSpPr>
        <p:spPr>
          <a:xfrm>
            <a:off x="7430523" y="2481404"/>
            <a:ext cx="2130231" cy="2593018"/>
          </a:xfrm>
          <a:prstGeom prst="rect">
            <a:avLst/>
          </a:prstGeom>
          <a:noFill/>
          <a:ln>
            <a:noFill/>
          </a:ln>
        </p:spPr>
        <p:txBody>
          <a:bodyPr wrap="square" rtlCol="0">
            <a:spAutoFit/>
          </a:bodyPr>
          <a:lstStyle/>
          <a:p>
            <a:pPr>
              <a:buClr>
                <a:srgbClr val="EFAB00"/>
              </a:buClr>
            </a:pPr>
            <a:r>
              <a:rPr lang="en-US" dirty="0">
                <a:latin typeface="Arial" panose="020B0604020202020204" pitchFamily="34" charset="0"/>
                <a:cs typeface="Arial" panose="020B0604020202020204" pitchFamily="34" charset="0"/>
              </a:rPr>
              <a:t>Ad-hoc meetings </a:t>
            </a:r>
            <a:br>
              <a:rPr lang="en-US" sz="16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(9 am – 12 pm)</a:t>
            </a:r>
          </a:p>
          <a:p>
            <a:pPr>
              <a:buClr>
                <a:srgbClr val="EFAB00"/>
              </a:buClr>
            </a:pPr>
            <a:endParaRPr lang="en-US" sz="1400" dirty="0">
              <a:latin typeface="Arial" panose="020B0604020202020204" pitchFamily="34" charset="0"/>
              <a:cs typeface="Arial" panose="020B0604020202020204" pitchFamily="34" charset="0"/>
            </a:endParaRPr>
          </a:p>
          <a:p>
            <a:pPr>
              <a:spcAft>
                <a:spcPts val="600"/>
              </a:spcAft>
              <a:buClr>
                <a:srgbClr val="EFAB00"/>
              </a:buClr>
            </a:pPr>
            <a:r>
              <a:rPr lang="en-US" dirty="0">
                <a:latin typeface="Arial" panose="020B0604020202020204" pitchFamily="34" charset="0"/>
                <a:cs typeface="Arial" panose="020B0604020202020204" pitchFamily="34" charset="0"/>
              </a:rPr>
              <a:t>By your design </a:t>
            </a:r>
            <a:br>
              <a:rPr lang="en-US" sz="16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(12 – 5 pm)</a:t>
            </a:r>
          </a:p>
          <a:p>
            <a:pPr marL="174625" indent="-174625">
              <a:spcAft>
                <a:spcPts val="300"/>
              </a:spcAft>
              <a:buClr>
                <a:srgbClr val="2F8DFF"/>
              </a:buClr>
              <a:buFont typeface="Arial" panose="020B0604020202020204" pitchFamily="34" charset="0"/>
              <a:buChar char="•"/>
            </a:pPr>
            <a:r>
              <a:rPr lang="en-US" sz="1400" dirty="0">
                <a:latin typeface="Arial" panose="020B0604020202020204" pitchFamily="34" charset="0"/>
                <a:cs typeface="Arial" panose="020B0604020202020204" pitchFamily="34" charset="0"/>
              </a:rPr>
              <a:t>Development conversations</a:t>
            </a:r>
          </a:p>
          <a:p>
            <a:pPr marL="174625" indent="-174625">
              <a:spcAft>
                <a:spcPts val="300"/>
              </a:spcAft>
              <a:buClr>
                <a:srgbClr val="2F8DFF"/>
              </a:buClr>
              <a:buFont typeface="Arial" panose="020B0604020202020204" pitchFamily="34" charset="0"/>
              <a:buChar char="•"/>
            </a:pPr>
            <a:r>
              <a:rPr lang="en-US" sz="1400" dirty="0">
                <a:latin typeface="Arial" panose="020B0604020202020204" pitchFamily="34" charset="0"/>
                <a:cs typeface="Arial" panose="020B0604020202020204" pitchFamily="34" charset="0"/>
              </a:rPr>
              <a:t>Time to think</a:t>
            </a:r>
          </a:p>
          <a:p>
            <a:pPr marL="174625" indent="-174625">
              <a:spcAft>
                <a:spcPts val="300"/>
              </a:spcAft>
              <a:buClr>
                <a:srgbClr val="2F8DFF"/>
              </a:buClr>
              <a:buFont typeface="Arial" panose="020B0604020202020204" pitchFamily="34" charset="0"/>
              <a:buChar char="•"/>
            </a:pPr>
            <a:r>
              <a:rPr lang="en-US" sz="1400" dirty="0">
                <a:latin typeface="Arial" panose="020B0604020202020204" pitchFamily="34" charset="0"/>
                <a:cs typeface="Arial" panose="020B0604020202020204" pitchFamily="34" charset="0"/>
              </a:rPr>
              <a:t>Catch up on work </a:t>
            </a:r>
          </a:p>
          <a:p>
            <a:pPr>
              <a:spcAft>
                <a:spcPts val="600"/>
              </a:spcAft>
              <a:buClr>
                <a:srgbClr val="EFAB00"/>
              </a:buClr>
            </a:pPr>
            <a:endParaRPr lang="en-US" sz="1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512E6F7-48A5-4910-B822-C69F29CB8A40}"/>
              </a:ext>
            </a:extLst>
          </p:cNvPr>
          <p:cNvSpPr txBox="1"/>
          <p:nvPr/>
        </p:nvSpPr>
        <p:spPr>
          <a:xfrm>
            <a:off x="290012" y="161431"/>
            <a:ext cx="11496135" cy="2123658"/>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Meeting Structures </a:t>
            </a:r>
          </a:p>
          <a:p>
            <a:r>
              <a:rPr lang="en-US" sz="3200" dirty="0">
                <a:latin typeface="Arial" panose="020B0604020202020204" pitchFamily="34" charset="0"/>
                <a:cs typeface="Arial" panose="020B0604020202020204" pitchFamily="34" charset="0"/>
              </a:rPr>
              <a:t>Schedule between 9 – 5</a:t>
            </a:r>
          </a:p>
          <a:p>
            <a:r>
              <a:rPr lang="en-US" sz="24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could use this approach to have a recurring rhythm to meetings)</a:t>
            </a:r>
          </a:p>
          <a:p>
            <a:r>
              <a:rPr lang="en-US" sz="3200" spc="300" dirty="0">
                <a:latin typeface="Arial" panose="020B0604020202020204" pitchFamily="34" charset="0"/>
                <a:cs typeface="Arial" panose="020B0604020202020204" pitchFamily="34" charset="0"/>
              </a:rPr>
              <a:t> </a:t>
            </a:r>
          </a:p>
        </p:txBody>
      </p:sp>
      <p:sp>
        <p:nvSpPr>
          <p:cNvPr id="23" name="Rectangle 22">
            <a:extLst>
              <a:ext uri="{FF2B5EF4-FFF2-40B4-BE49-F238E27FC236}">
                <a16:creationId xmlns:a16="http://schemas.microsoft.com/office/drawing/2014/main" id="{1566F599-26FF-4F6C-99DF-273ECE4286DF}"/>
              </a:ext>
            </a:extLst>
          </p:cNvPr>
          <p:cNvSpPr/>
          <p:nvPr/>
        </p:nvSpPr>
        <p:spPr>
          <a:xfrm>
            <a:off x="305944" y="2434892"/>
            <a:ext cx="2145467" cy="234689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CD7974F-2B0C-433A-B943-A615016C3382}"/>
              </a:ext>
            </a:extLst>
          </p:cNvPr>
          <p:cNvSpPr txBox="1"/>
          <p:nvPr/>
        </p:nvSpPr>
        <p:spPr>
          <a:xfrm>
            <a:off x="290012" y="2481404"/>
            <a:ext cx="2171758" cy="1292662"/>
          </a:xfrm>
          <a:prstGeom prst="rect">
            <a:avLst/>
          </a:prstGeom>
          <a:noFill/>
          <a:ln>
            <a:noFill/>
          </a:ln>
        </p:spPr>
        <p:txBody>
          <a:bodyPr wrap="square" rtlCol="0">
            <a:spAutoFit/>
          </a:bodyPr>
          <a:lstStyle/>
          <a:p>
            <a:pPr>
              <a:spcAft>
                <a:spcPts val="600"/>
              </a:spcAft>
              <a:buClr>
                <a:srgbClr val="EFAB00"/>
              </a:buClr>
            </a:pPr>
            <a:r>
              <a:rPr lang="en-US" dirty="0">
                <a:latin typeface="Arial" panose="020B0604020202020204" pitchFamily="34" charset="0"/>
                <a:cs typeface="Arial" panose="020B0604020202020204" pitchFamily="34" charset="0"/>
              </a:rPr>
              <a:t>Alignment/focus meetings</a:t>
            </a:r>
          </a:p>
          <a:p>
            <a:pPr>
              <a:spcAft>
                <a:spcPts val="600"/>
              </a:spcAft>
              <a:buClr>
                <a:srgbClr val="EFAB00"/>
              </a:buClr>
            </a:pPr>
            <a:r>
              <a:rPr lang="en-US" sz="1400" dirty="0">
                <a:latin typeface="Arial" panose="020B0604020202020204" pitchFamily="34" charset="0"/>
                <a:cs typeface="Arial" panose="020B0604020202020204" pitchFamily="34" charset="0"/>
              </a:rPr>
              <a:t>LT meetings</a:t>
            </a:r>
          </a:p>
          <a:p>
            <a:pPr>
              <a:spcAft>
                <a:spcPts val="600"/>
              </a:spcAft>
              <a:buClr>
                <a:srgbClr val="EFAB00"/>
              </a:buClr>
            </a:pPr>
            <a:endParaRPr lang="en-US" dirty="0">
              <a:latin typeface="Arial" panose="020B0604020202020204" pitchFamily="34" charset="0"/>
              <a:cs typeface="Arial" panose="020B0604020202020204" pitchFamily="34" charset="0"/>
            </a:endParaRPr>
          </a:p>
        </p:txBody>
      </p:sp>
      <p:graphicFrame>
        <p:nvGraphicFramePr>
          <p:cNvPr id="11" name="Table 11">
            <a:extLst>
              <a:ext uri="{FF2B5EF4-FFF2-40B4-BE49-F238E27FC236}">
                <a16:creationId xmlns:a16="http://schemas.microsoft.com/office/drawing/2014/main" id="{E4D611E8-2A41-4CC9-8BB0-3AF7563CDF9F}"/>
              </a:ext>
            </a:extLst>
          </p:cNvPr>
          <p:cNvGraphicFramePr>
            <a:graphicFrameLocks noGrp="1"/>
          </p:cNvGraphicFramePr>
          <p:nvPr>
            <p:extLst>
              <p:ext uri="{D42A27DB-BD31-4B8C-83A1-F6EECF244321}">
                <p14:modId xmlns:p14="http://schemas.microsoft.com/office/powerpoint/2010/main" val="3482482433"/>
              </p:ext>
            </p:extLst>
          </p:nvPr>
        </p:nvGraphicFramePr>
        <p:xfrm>
          <a:off x="305943" y="1983844"/>
          <a:ext cx="11618355" cy="396240"/>
        </p:xfrm>
        <a:graphic>
          <a:graphicData uri="http://schemas.openxmlformats.org/drawingml/2006/table">
            <a:tbl>
              <a:tblPr firstRow="1" bandRow="1">
                <a:tableStyleId>{5C22544A-7EE6-4342-B048-85BDC9FD1C3A}</a:tableStyleId>
              </a:tblPr>
              <a:tblGrid>
                <a:gridCol w="2323671">
                  <a:extLst>
                    <a:ext uri="{9D8B030D-6E8A-4147-A177-3AD203B41FA5}">
                      <a16:colId xmlns:a16="http://schemas.microsoft.com/office/drawing/2014/main" val="1464527331"/>
                    </a:ext>
                  </a:extLst>
                </a:gridCol>
                <a:gridCol w="2323671">
                  <a:extLst>
                    <a:ext uri="{9D8B030D-6E8A-4147-A177-3AD203B41FA5}">
                      <a16:colId xmlns:a16="http://schemas.microsoft.com/office/drawing/2014/main" val="2180659244"/>
                    </a:ext>
                  </a:extLst>
                </a:gridCol>
                <a:gridCol w="2323671">
                  <a:extLst>
                    <a:ext uri="{9D8B030D-6E8A-4147-A177-3AD203B41FA5}">
                      <a16:colId xmlns:a16="http://schemas.microsoft.com/office/drawing/2014/main" val="1278421961"/>
                    </a:ext>
                  </a:extLst>
                </a:gridCol>
                <a:gridCol w="2323671">
                  <a:extLst>
                    <a:ext uri="{9D8B030D-6E8A-4147-A177-3AD203B41FA5}">
                      <a16:colId xmlns:a16="http://schemas.microsoft.com/office/drawing/2014/main" val="2137644108"/>
                    </a:ext>
                  </a:extLst>
                </a:gridCol>
                <a:gridCol w="2323671">
                  <a:extLst>
                    <a:ext uri="{9D8B030D-6E8A-4147-A177-3AD203B41FA5}">
                      <a16:colId xmlns:a16="http://schemas.microsoft.com/office/drawing/2014/main" val="556432357"/>
                    </a:ext>
                  </a:extLst>
                </a:gridCol>
              </a:tblGrid>
              <a:tr h="370840">
                <a:tc>
                  <a:txBody>
                    <a:bodyPr/>
                    <a:lstStyle/>
                    <a:p>
                      <a:pPr algn="ctr"/>
                      <a:r>
                        <a:rPr lang="en-US" sz="2000" b="0" u="sng" dirty="0">
                          <a:solidFill>
                            <a:srgbClr val="2F8DFF"/>
                          </a:solidFill>
                          <a:latin typeface="Arial" panose="020B0604020202020204" pitchFamily="34" charset="0"/>
                          <a:cs typeface="Arial" panose="020B0604020202020204" pitchFamily="34" charset="0"/>
                        </a:rPr>
                        <a:t>Monday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b="0" u="sng" dirty="0">
                          <a:solidFill>
                            <a:srgbClr val="2F8DFF"/>
                          </a:solidFill>
                          <a:latin typeface="Arial" panose="020B0604020202020204" pitchFamily="34" charset="0"/>
                          <a:cs typeface="Arial" panose="020B0604020202020204" pitchFamily="34" charset="0"/>
                        </a:rPr>
                        <a:t>Tuesday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b="0" u="sng">
                          <a:solidFill>
                            <a:srgbClr val="2F8DFF"/>
                          </a:solidFill>
                          <a:latin typeface="Arial" panose="020B0604020202020204" pitchFamily="34" charset="0"/>
                          <a:cs typeface="Arial" panose="020B0604020202020204" pitchFamily="34" charset="0"/>
                        </a:rPr>
                        <a:t>Wednesday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b="0" u="sng" dirty="0">
                          <a:solidFill>
                            <a:srgbClr val="2F8DFF"/>
                          </a:solidFill>
                          <a:latin typeface="Arial" panose="020B0604020202020204" pitchFamily="34" charset="0"/>
                          <a:cs typeface="Arial" panose="020B0604020202020204" pitchFamily="34" charset="0"/>
                        </a:rPr>
                        <a:t>Thursday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b="0" u="sng" dirty="0">
                          <a:solidFill>
                            <a:srgbClr val="2F8DFF"/>
                          </a:solidFill>
                          <a:latin typeface="Arial" panose="020B0604020202020204" pitchFamily="34" charset="0"/>
                          <a:cs typeface="Arial" panose="020B0604020202020204" pitchFamily="34" charset="0"/>
                        </a:rPr>
                        <a:t>Friday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55875007"/>
                  </a:ext>
                </a:extLst>
              </a:tr>
            </a:tbl>
          </a:graphicData>
        </a:graphic>
      </p:graphicFrame>
      <p:cxnSp>
        <p:nvCxnSpPr>
          <p:cNvPr id="13" name="Straight Connector 12">
            <a:extLst>
              <a:ext uri="{FF2B5EF4-FFF2-40B4-BE49-F238E27FC236}">
                <a16:creationId xmlns:a16="http://schemas.microsoft.com/office/drawing/2014/main" id="{F385CE78-39FA-43DA-BB56-E94CA946833F}"/>
              </a:ext>
            </a:extLst>
          </p:cNvPr>
          <p:cNvCxnSpPr>
            <a:cxnSpLocks/>
          </p:cNvCxnSpPr>
          <p:nvPr/>
        </p:nvCxnSpPr>
        <p:spPr>
          <a:xfrm>
            <a:off x="2564922" y="2098280"/>
            <a:ext cx="0" cy="3383280"/>
          </a:xfrm>
          <a:prstGeom prst="line">
            <a:avLst/>
          </a:prstGeom>
          <a:ln w="19050">
            <a:solidFill>
              <a:srgbClr val="2F8DFF"/>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934CEC5-43F5-46FC-9DEF-EEBFD6C2871E}"/>
              </a:ext>
            </a:extLst>
          </p:cNvPr>
          <p:cNvCxnSpPr>
            <a:cxnSpLocks/>
          </p:cNvCxnSpPr>
          <p:nvPr/>
        </p:nvCxnSpPr>
        <p:spPr>
          <a:xfrm>
            <a:off x="4931435" y="2098280"/>
            <a:ext cx="0" cy="3383280"/>
          </a:xfrm>
          <a:prstGeom prst="line">
            <a:avLst/>
          </a:prstGeom>
          <a:ln w="19050">
            <a:solidFill>
              <a:srgbClr val="2F8DFF"/>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CFC9C7-B686-46AF-80BF-025AF9B157AC}"/>
              </a:ext>
            </a:extLst>
          </p:cNvPr>
          <p:cNvCxnSpPr>
            <a:cxnSpLocks/>
          </p:cNvCxnSpPr>
          <p:nvPr/>
        </p:nvCxnSpPr>
        <p:spPr>
          <a:xfrm>
            <a:off x="7326523" y="2098279"/>
            <a:ext cx="0" cy="3383280"/>
          </a:xfrm>
          <a:prstGeom prst="line">
            <a:avLst/>
          </a:prstGeom>
          <a:ln w="19050">
            <a:solidFill>
              <a:srgbClr val="2F8DFF"/>
            </a:solidFill>
            <a:prstDash val="sys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DDF61F1-5E0F-4D74-ACBF-05BC234A2AC2}"/>
              </a:ext>
            </a:extLst>
          </p:cNvPr>
          <p:cNvSpPr/>
          <p:nvPr/>
        </p:nvSpPr>
        <p:spPr>
          <a:xfrm>
            <a:off x="9778829" y="2434892"/>
            <a:ext cx="2145467" cy="234689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98A410C-1863-4FD5-840C-89782796079C}"/>
              </a:ext>
            </a:extLst>
          </p:cNvPr>
          <p:cNvSpPr/>
          <p:nvPr/>
        </p:nvSpPr>
        <p:spPr>
          <a:xfrm>
            <a:off x="2664217" y="2434892"/>
            <a:ext cx="4587729" cy="234689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251C5B1-5F35-41F7-9040-F61C51D89013}"/>
              </a:ext>
            </a:extLst>
          </p:cNvPr>
          <p:cNvCxnSpPr>
            <a:cxnSpLocks/>
          </p:cNvCxnSpPr>
          <p:nvPr/>
        </p:nvCxnSpPr>
        <p:spPr>
          <a:xfrm>
            <a:off x="9664460" y="2098281"/>
            <a:ext cx="22375" cy="3383280"/>
          </a:xfrm>
          <a:prstGeom prst="line">
            <a:avLst/>
          </a:prstGeom>
          <a:ln w="19050">
            <a:solidFill>
              <a:srgbClr val="2F8DFF"/>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49F6CBE-4519-4DC8-9BC2-D4E866D7EF34}"/>
              </a:ext>
            </a:extLst>
          </p:cNvPr>
          <p:cNvSpPr txBox="1"/>
          <p:nvPr/>
        </p:nvSpPr>
        <p:spPr>
          <a:xfrm>
            <a:off x="2702947" y="2481404"/>
            <a:ext cx="4462723" cy="1246495"/>
          </a:xfrm>
          <a:prstGeom prst="rect">
            <a:avLst/>
          </a:prstGeom>
          <a:noFill/>
          <a:ln>
            <a:noFill/>
          </a:ln>
        </p:spPr>
        <p:txBody>
          <a:bodyPr wrap="square" rtlCol="0">
            <a:spAutoFit/>
          </a:bodyPr>
          <a:lstStyle/>
          <a:p>
            <a:pPr>
              <a:spcAft>
                <a:spcPts val="600"/>
              </a:spcAft>
              <a:buClr>
                <a:srgbClr val="EFAB00"/>
              </a:buClr>
            </a:pPr>
            <a:r>
              <a:rPr lang="en-US" dirty="0">
                <a:latin typeface="Arial" panose="020B0604020202020204" pitchFamily="34" charset="0"/>
                <a:cs typeface="Arial" panose="020B0604020202020204" pitchFamily="34" charset="0"/>
              </a:rPr>
              <a:t>Core meetings</a:t>
            </a:r>
          </a:p>
          <a:p>
            <a:pPr marL="114300" indent="-114300">
              <a:spcAft>
                <a:spcPts val="600"/>
              </a:spcAft>
              <a:buClr>
                <a:srgbClr val="2F8DFF"/>
              </a:buClr>
              <a:buFont typeface="Arial" panose="020B0604020202020204" pitchFamily="34" charset="0"/>
              <a:buChar char="•"/>
            </a:pPr>
            <a:r>
              <a:rPr lang="en-US" sz="1400" dirty="0">
                <a:latin typeface="Arial" panose="020B0604020202020204" pitchFamily="34" charset="0"/>
                <a:cs typeface="Arial" panose="020B0604020202020204" pitchFamily="34" charset="0"/>
              </a:rPr>
              <a:t>Business unit/functional group meeting</a:t>
            </a:r>
          </a:p>
          <a:p>
            <a:pPr marL="114300" indent="-114300">
              <a:spcAft>
                <a:spcPts val="600"/>
              </a:spcAft>
              <a:buClr>
                <a:srgbClr val="2F8DFF"/>
              </a:buClr>
              <a:buFont typeface="Arial" panose="020B0604020202020204" pitchFamily="34" charset="0"/>
              <a:buChar char="•"/>
            </a:pPr>
            <a:r>
              <a:rPr lang="en-US" sz="1400" dirty="0">
                <a:latin typeface="Arial" panose="020B0604020202020204" pitchFamily="34" charset="0"/>
                <a:cs typeface="Arial" panose="020B0604020202020204" pitchFamily="34" charset="0"/>
              </a:rPr>
              <a:t>Small group recurring meetings</a:t>
            </a:r>
          </a:p>
          <a:p>
            <a:pPr marL="114300" indent="-114300">
              <a:spcAft>
                <a:spcPts val="600"/>
              </a:spcAft>
              <a:buClr>
                <a:srgbClr val="2F8DFF"/>
              </a:buClr>
              <a:buFont typeface="Arial" panose="020B0604020202020204" pitchFamily="34" charset="0"/>
              <a:buChar char="•"/>
            </a:pPr>
            <a:r>
              <a:rPr lang="en-US" sz="1400" dirty="0">
                <a:latin typeface="Arial" panose="020B0604020202020204" pitchFamily="34" charset="0"/>
                <a:cs typeface="Arial" panose="020B0604020202020204" pitchFamily="34" charset="0"/>
              </a:rPr>
              <a:t>Other recurring important meetings</a:t>
            </a:r>
          </a:p>
        </p:txBody>
      </p:sp>
      <p:sp>
        <p:nvSpPr>
          <p:cNvPr id="19" name="TextBox 18">
            <a:extLst>
              <a:ext uri="{FF2B5EF4-FFF2-40B4-BE49-F238E27FC236}">
                <a16:creationId xmlns:a16="http://schemas.microsoft.com/office/drawing/2014/main" id="{7B5F0881-B96E-4473-B94C-83ECFF4B6E1A}"/>
              </a:ext>
            </a:extLst>
          </p:cNvPr>
          <p:cNvSpPr txBox="1"/>
          <p:nvPr/>
        </p:nvSpPr>
        <p:spPr>
          <a:xfrm>
            <a:off x="9878886" y="2481404"/>
            <a:ext cx="2023102" cy="646331"/>
          </a:xfrm>
          <a:prstGeom prst="rect">
            <a:avLst/>
          </a:prstGeom>
          <a:noFill/>
          <a:ln>
            <a:noFill/>
          </a:ln>
        </p:spPr>
        <p:txBody>
          <a:bodyPr wrap="square" rtlCol="0">
            <a:spAutoFit/>
          </a:bodyPr>
          <a:lstStyle/>
          <a:p>
            <a:pPr>
              <a:spcAft>
                <a:spcPts val="600"/>
              </a:spcAft>
              <a:buClr>
                <a:srgbClr val="EFAB00"/>
              </a:buClr>
            </a:pPr>
            <a:r>
              <a:rPr lang="en-US">
                <a:latin typeface="Arial" panose="020B0604020202020204" pitchFamily="34" charset="0"/>
                <a:cs typeface="Arial" panose="020B0604020202020204" pitchFamily="34" charset="0"/>
              </a:rPr>
              <a:t>Ad-hoc meetings, non-recurring</a:t>
            </a:r>
          </a:p>
        </p:txBody>
      </p:sp>
      <p:sp>
        <p:nvSpPr>
          <p:cNvPr id="39" name="TextBox 38">
            <a:extLst>
              <a:ext uri="{FF2B5EF4-FFF2-40B4-BE49-F238E27FC236}">
                <a16:creationId xmlns:a16="http://schemas.microsoft.com/office/drawing/2014/main" id="{66CB6B95-8110-4272-BE1F-5C15C4AFB7DA}"/>
              </a:ext>
            </a:extLst>
          </p:cNvPr>
          <p:cNvSpPr txBox="1"/>
          <p:nvPr/>
        </p:nvSpPr>
        <p:spPr>
          <a:xfrm>
            <a:off x="657105" y="5939251"/>
            <a:ext cx="10761947" cy="369332"/>
          </a:xfrm>
          <a:prstGeom prst="rect">
            <a:avLst/>
          </a:prstGeom>
          <a:noFill/>
          <a:ln>
            <a:noFill/>
          </a:ln>
        </p:spPr>
        <p:txBody>
          <a:bodyPr wrap="square" rtlCol="0">
            <a:spAutoFit/>
          </a:bodyPr>
          <a:lstStyle/>
          <a:p>
            <a:pPr algn="ctr">
              <a:spcAft>
                <a:spcPts val="600"/>
              </a:spcAft>
              <a:buClr>
                <a:srgbClr val="EFAB00"/>
              </a:buClr>
            </a:pPr>
            <a:r>
              <a:rPr lang="en-US" b="1" dirty="0">
                <a:solidFill>
                  <a:srgbClr val="2F8DFF"/>
                </a:solidFill>
                <a:latin typeface="Arial" panose="020B0604020202020204" pitchFamily="34" charset="0"/>
                <a:cs typeface="Arial" panose="020B0604020202020204" pitchFamily="34" charset="0"/>
              </a:rPr>
              <a:t>Let’s do our best as a team by paying particular attention to recurring or standing meetings</a:t>
            </a:r>
          </a:p>
        </p:txBody>
      </p:sp>
      <p:pic>
        <p:nvPicPr>
          <p:cNvPr id="21" name="Picture 20" descr="SHIFT">
            <a:extLst>
              <a:ext uri="{FF2B5EF4-FFF2-40B4-BE49-F238E27FC236}">
                <a16:creationId xmlns:a16="http://schemas.microsoft.com/office/drawing/2014/main" id="{9A1771D7-0D02-AC4E-A557-D5AB199EE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3001" y="352829"/>
            <a:ext cx="504239" cy="50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13080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outdoor&#10;&#10;Description automatically generated">
            <a:extLst>
              <a:ext uri="{FF2B5EF4-FFF2-40B4-BE49-F238E27FC236}">
                <a16:creationId xmlns:a16="http://schemas.microsoft.com/office/drawing/2014/main" id="{D49B7DA6-8C6F-4F2A-91D7-6A7D57DE6BC3}"/>
              </a:ext>
            </a:extLst>
          </p:cNvPr>
          <p:cNvPicPr>
            <a:picLocks noChangeAspect="1"/>
          </p:cNvPicPr>
          <p:nvPr/>
        </p:nvPicPr>
        <p:blipFill rotWithShape="1">
          <a:blip r:embed="rId3">
            <a:extLst>
              <a:ext uri="{28A0092B-C50C-407E-A947-70E740481C1C}">
                <a14:useLocalDpi xmlns:a14="http://schemas.microsoft.com/office/drawing/2010/main" val="0"/>
              </a:ext>
            </a:extLst>
          </a:blip>
          <a:srcRect t="62496"/>
          <a:stretch/>
        </p:blipFill>
        <p:spPr>
          <a:xfrm>
            <a:off x="0" y="0"/>
            <a:ext cx="12192000" cy="6858000"/>
          </a:xfrm>
          <a:prstGeom prst="rect">
            <a:avLst/>
          </a:prstGeom>
        </p:spPr>
      </p:pic>
      <p:sp>
        <p:nvSpPr>
          <p:cNvPr id="8" name="Rectangle 7">
            <a:extLst>
              <a:ext uri="{FF2B5EF4-FFF2-40B4-BE49-F238E27FC236}">
                <a16:creationId xmlns:a16="http://schemas.microsoft.com/office/drawing/2014/main" id="{0C9EFE67-8C06-4D6F-B6AF-467F46DF96F6}"/>
              </a:ext>
            </a:extLst>
          </p:cNvPr>
          <p:cNvSpPr/>
          <p:nvPr/>
        </p:nvSpPr>
        <p:spPr>
          <a:xfrm>
            <a:off x="-19" y="-16437"/>
            <a:ext cx="12192000" cy="687443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F100667-3342-144A-A401-6CED8D925F51}"/>
              </a:ext>
            </a:extLst>
          </p:cNvPr>
          <p:cNvSpPr/>
          <p:nvPr/>
        </p:nvSpPr>
        <p:spPr>
          <a:xfrm rot="5400000">
            <a:off x="2635864" y="-2699720"/>
            <a:ext cx="6874434" cy="12237836"/>
          </a:xfrm>
          <a:prstGeom prst="rect">
            <a:avLst/>
          </a:prstGeom>
          <a:solidFill>
            <a:srgbClr val="2F8D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607" rtl="0" eaLnBrk="0" fontAlgn="base" latinLnBrk="0" hangingPunct="0">
              <a:lnSpc>
                <a:spcPct val="100000"/>
              </a:lnSpc>
              <a:spcBef>
                <a:spcPct val="0"/>
              </a:spcBef>
              <a:spcAft>
                <a:spcPct val="0"/>
              </a:spcAft>
              <a:buClrTx/>
              <a:buSzTx/>
              <a:buFontTx/>
              <a:buNone/>
              <a:tabLst/>
              <a:defRPr/>
            </a:pPr>
            <a:endParaRPr kumimoji="0" lang="en-US" sz="3599" b="0" i="0" u="none" strike="noStrike" kern="1200" cap="none" spc="0" normalizeH="0" baseline="0" noProof="0">
              <a:ln>
                <a:noFill/>
              </a:ln>
              <a:solidFill>
                <a:srgbClr val="FFFFFF"/>
              </a:solidFill>
              <a:effectLst/>
              <a:uLnTx/>
              <a:uFillTx/>
              <a:latin typeface="Lato Light"/>
              <a:ea typeface="+mn-ea"/>
              <a:cs typeface="+mn-cs"/>
            </a:endParaRPr>
          </a:p>
        </p:txBody>
      </p:sp>
      <p:pic>
        <p:nvPicPr>
          <p:cNvPr id="11" name="Picture 10">
            <a:extLst>
              <a:ext uri="{FF2B5EF4-FFF2-40B4-BE49-F238E27FC236}">
                <a16:creationId xmlns:a16="http://schemas.microsoft.com/office/drawing/2014/main" id="{01D81856-8E7E-0247-84FE-3D5FF281AADE}"/>
              </a:ext>
            </a:extLst>
          </p:cNvPr>
          <p:cNvPicPr>
            <a:picLocks noChangeAspect="1"/>
          </p:cNvPicPr>
          <p:nvPr/>
        </p:nvPicPr>
        <p:blipFill>
          <a:blip r:embed="rId4"/>
          <a:stretch>
            <a:fillRect/>
          </a:stretch>
        </p:blipFill>
        <p:spPr>
          <a:xfrm>
            <a:off x="11355531" y="335015"/>
            <a:ext cx="346993" cy="470218"/>
          </a:xfrm>
          <a:prstGeom prst="rect">
            <a:avLst/>
          </a:prstGeom>
        </p:spPr>
      </p:pic>
      <p:sp>
        <p:nvSpPr>
          <p:cNvPr id="9" name="TextBox 8">
            <a:extLst>
              <a:ext uri="{FF2B5EF4-FFF2-40B4-BE49-F238E27FC236}">
                <a16:creationId xmlns:a16="http://schemas.microsoft.com/office/drawing/2014/main" id="{9181298D-F4F3-46A1-ADD5-FB05E74D5A24}"/>
              </a:ext>
            </a:extLst>
          </p:cNvPr>
          <p:cNvSpPr txBox="1"/>
          <p:nvPr/>
        </p:nvSpPr>
        <p:spPr>
          <a:xfrm>
            <a:off x="1067439" y="2451285"/>
            <a:ext cx="10011281" cy="1938992"/>
          </a:xfrm>
          <a:prstGeom prst="rect">
            <a:avLst/>
          </a:prstGeom>
          <a:noFill/>
        </p:spPr>
        <p:txBody>
          <a:bodyPr wrap="square" rtlCol="0">
            <a:spAutoFit/>
          </a:bodyPr>
          <a:lstStyle/>
          <a:p>
            <a:pPr lvl="0" algn="ctr">
              <a:defRPr/>
            </a:pPr>
            <a:r>
              <a:rPr lang="en-US" sz="4000" dirty="0">
                <a:solidFill>
                  <a:schemeClr val="bg1"/>
                </a:solidFill>
                <a:latin typeface="Arial" panose="020B0604020202020204" pitchFamily="34" charset="0"/>
                <a:cs typeface="Arial" panose="020B0604020202020204" pitchFamily="34" charset="0"/>
              </a:rPr>
              <a:t>What are some outdated rituals, routines, practices, or processes that you need to shed to address root causes of burnout? </a:t>
            </a:r>
            <a:endParaRPr lang="en-US" sz="4000" b="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235883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F8DFF"/>
        </a:solidFill>
        <a:effectLst/>
      </p:bgPr>
    </p:bg>
    <p:spTree>
      <p:nvGrpSpPr>
        <p:cNvPr id="1" name=""/>
        <p:cNvGrpSpPr/>
        <p:nvPr/>
      </p:nvGrpSpPr>
      <p:grpSpPr>
        <a:xfrm>
          <a:off x="0" y="0"/>
          <a:ext cx="0" cy="0"/>
          <a:chOff x="0" y="0"/>
          <a:chExt cx="0" cy="0"/>
        </a:xfrm>
      </p:grpSpPr>
      <p:grpSp>
        <p:nvGrpSpPr>
          <p:cNvPr id="3" name="Google Shape;4051;p84">
            <a:extLst>
              <a:ext uri="{FF2B5EF4-FFF2-40B4-BE49-F238E27FC236}">
                <a16:creationId xmlns:a16="http://schemas.microsoft.com/office/drawing/2014/main" id="{F516DBE8-BE8C-994A-86BA-F2C2496CEEE1}"/>
              </a:ext>
            </a:extLst>
          </p:cNvPr>
          <p:cNvGrpSpPr/>
          <p:nvPr/>
        </p:nvGrpSpPr>
        <p:grpSpPr>
          <a:xfrm>
            <a:off x="3078899" y="767617"/>
            <a:ext cx="6034202" cy="5322765"/>
            <a:chOff x="3161917" y="2170682"/>
            <a:chExt cx="458870" cy="404737"/>
          </a:xfrm>
          <a:solidFill>
            <a:schemeClr val="bg1"/>
          </a:solidFill>
          <a:effectLst>
            <a:outerShdw blurRad="367158" dist="38100" dir="5400000" algn="t" rotWithShape="0">
              <a:prstClr val="black">
                <a:alpha val="24000"/>
              </a:prstClr>
            </a:outerShdw>
          </a:effectLst>
        </p:grpSpPr>
        <p:sp>
          <p:nvSpPr>
            <p:cNvPr id="4" name="Google Shape;4052;p84">
              <a:extLst>
                <a:ext uri="{FF2B5EF4-FFF2-40B4-BE49-F238E27FC236}">
                  <a16:creationId xmlns:a16="http://schemas.microsoft.com/office/drawing/2014/main" id="{BB288C4C-668C-A843-B780-535C503A21E3}"/>
                </a:ext>
              </a:extLst>
            </p:cNvPr>
            <p:cNvSpPr/>
            <p:nvPr/>
          </p:nvSpPr>
          <p:spPr>
            <a:xfrm>
              <a:off x="3161917" y="2170682"/>
              <a:ext cx="277174" cy="291676"/>
            </a:xfrm>
            <a:custGeom>
              <a:avLst/>
              <a:gdLst/>
              <a:ahLst/>
              <a:cxnLst/>
              <a:rect l="l" t="t" r="r" b="b"/>
              <a:pathLst>
                <a:path w="12729" h="13395" extrusionOk="0">
                  <a:moveTo>
                    <a:pt x="11294" y="0"/>
                  </a:moveTo>
                  <a:cubicBezTo>
                    <a:pt x="4442" y="46"/>
                    <a:pt x="0" y="7242"/>
                    <a:pt x="3019" y="13394"/>
                  </a:cubicBezTo>
                  <a:lnTo>
                    <a:pt x="4522" y="10915"/>
                  </a:lnTo>
                  <a:lnTo>
                    <a:pt x="7598" y="10835"/>
                  </a:lnTo>
                  <a:cubicBezTo>
                    <a:pt x="6531" y="8195"/>
                    <a:pt x="8436" y="5291"/>
                    <a:pt x="11294" y="5234"/>
                  </a:cubicBezTo>
                  <a:lnTo>
                    <a:pt x="12729" y="2606"/>
                  </a:lnTo>
                  <a:lnTo>
                    <a:pt x="11294" y="0"/>
                  </a:lnTo>
                  <a:close/>
                </a:path>
              </a:pathLst>
            </a:custGeom>
            <a:grp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 name="Google Shape;4053;p84">
              <a:extLst>
                <a:ext uri="{FF2B5EF4-FFF2-40B4-BE49-F238E27FC236}">
                  <a16:creationId xmlns:a16="http://schemas.microsoft.com/office/drawing/2014/main" id="{9055ABDE-CC7D-1A43-9541-EA8B13A374C6}"/>
                </a:ext>
              </a:extLst>
            </p:cNvPr>
            <p:cNvSpPr/>
            <p:nvPr/>
          </p:nvSpPr>
          <p:spPr>
            <a:xfrm>
              <a:off x="3420326" y="2170922"/>
              <a:ext cx="200461" cy="302934"/>
            </a:xfrm>
            <a:custGeom>
              <a:avLst/>
              <a:gdLst/>
              <a:ahLst/>
              <a:cxnLst/>
              <a:rect l="l" t="t" r="r" b="b"/>
              <a:pathLst>
                <a:path w="9206" h="13912" extrusionOk="0">
                  <a:moveTo>
                    <a:pt x="24" y="1"/>
                  </a:moveTo>
                  <a:lnTo>
                    <a:pt x="1447" y="2583"/>
                  </a:lnTo>
                  <a:lnTo>
                    <a:pt x="1" y="5246"/>
                  </a:lnTo>
                  <a:cubicBezTo>
                    <a:pt x="2893" y="5602"/>
                    <a:pt x="4488" y="8815"/>
                    <a:pt x="3008" y="11329"/>
                  </a:cubicBezTo>
                  <a:lnTo>
                    <a:pt x="4557" y="13854"/>
                  </a:lnTo>
                  <a:lnTo>
                    <a:pt x="7564" y="13911"/>
                  </a:lnTo>
                  <a:cubicBezTo>
                    <a:pt x="9171" y="11122"/>
                    <a:pt x="9206" y="7691"/>
                    <a:pt x="7679" y="4856"/>
                  </a:cubicBezTo>
                  <a:cubicBezTo>
                    <a:pt x="6141" y="2021"/>
                    <a:pt x="3237" y="184"/>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054;p84">
              <a:extLst>
                <a:ext uri="{FF2B5EF4-FFF2-40B4-BE49-F238E27FC236}">
                  <a16:creationId xmlns:a16="http://schemas.microsoft.com/office/drawing/2014/main" id="{0FA855EE-F691-2840-B3AA-971F5DCBE556}"/>
                </a:ext>
              </a:extLst>
            </p:cNvPr>
            <p:cNvSpPr/>
            <p:nvPr/>
          </p:nvSpPr>
          <p:spPr>
            <a:xfrm>
              <a:off x="3233645" y="2417594"/>
              <a:ext cx="344393" cy="157825"/>
            </a:xfrm>
            <a:custGeom>
              <a:avLst/>
              <a:gdLst/>
              <a:ahLst/>
              <a:cxnLst/>
              <a:rect l="l" t="t" r="r" b="b"/>
              <a:pathLst>
                <a:path w="15816" h="7248" extrusionOk="0">
                  <a:moveTo>
                    <a:pt x="4557" y="1"/>
                  </a:moveTo>
                  <a:lnTo>
                    <a:pt x="1515" y="81"/>
                  </a:lnTo>
                  <a:lnTo>
                    <a:pt x="0" y="2583"/>
                  </a:lnTo>
                  <a:cubicBezTo>
                    <a:pt x="1607" y="5372"/>
                    <a:pt x="4545" y="7140"/>
                    <a:pt x="7770" y="7243"/>
                  </a:cubicBezTo>
                  <a:cubicBezTo>
                    <a:pt x="7870" y="7246"/>
                    <a:pt x="7970" y="7248"/>
                    <a:pt x="8070" y="7248"/>
                  </a:cubicBezTo>
                  <a:cubicBezTo>
                    <a:pt x="11183" y="7248"/>
                    <a:pt x="14092" y="5691"/>
                    <a:pt x="15816" y="3088"/>
                  </a:cubicBezTo>
                  <a:lnTo>
                    <a:pt x="12832" y="3019"/>
                  </a:lnTo>
                  <a:lnTo>
                    <a:pt x="11260" y="471"/>
                  </a:lnTo>
                  <a:cubicBezTo>
                    <a:pt x="10437" y="1506"/>
                    <a:pt x="9252" y="2011"/>
                    <a:pt x="8072" y="2011"/>
                  </a:cubicBezTo>
                  <a:cubicBezTo>
                    <a:pt x="6699" y="2011"/>
                    <a:pt x="5334" y="1328"/>
                    <a:pt x="45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extLst>
              <a:ext uri="{FF2B5EF4-FFF2-40B4-BE49-F238E27FC236}">
                <a16:creationId xmlns:a16="http://schemas.microsoft.com/office/drawing/2014/main" id="{C46BBE58-2609-0548-8202-154201983047}"/>
              </a:ext>
            </a:extLst>
          </p:cNvPr>
          <p:cNvPicPr>
            <a:picLocks noChangeAspect="1"/>
          </p:cNvPicPr>
          <p:nvPr/>
        </p:nvPicPr>
        <p:blipFill>
          <a:blip r:embed="rId3"/>
          <a:stretch>
            <a:fillRect/>
          </a:stretch>
        </p:blipFill>
        <p:spPr>
          <a:xfrm>
            <a:off x="11355531" y="335015"/>
            <a:ext cx="346993" cy="470218"/>
          </a:xfrm>
          <a:prstGeom prst="rect">
            <a:avLst/>
          </a:prstGeom>
        </p:spPr>
      </p:pic>
      <p:sp>
        <p:nvSpPr>
          <p:cNvPr id="2" name="Rectangle 1">
            <a:extLst>
              <a:ext uri="{FF2B5EF4-FFF2-40B4-BE49-F238E27FC236}">
                <a16:creationId xmlns:a16="http://schemas.microsoft.com/office/drawing/2014/main" id="{8B2158E3-0CBD-8D47-AFB4-EBCFC7343324}"/>
              </a:ext>
            </a:extLst>
          </p:cNvPr>
          <p:cNvSpPr/>
          <p:nvPr/>
        </p:nvSpPr>
        <p:spPr>
          <a:xfrm rot="4478656">
            <a:off x="7132920" y="2651517"/>
            <a:ext cx="1875835" cy="461665"/>
          </a:xfrm>
          <a:prstGeom prst="rect">
            <a:avLst/>
          </a:prstGeom>
        </p:spPr>
        <p:txBody>
          <a:bodyPr wrap="none">
            <a:spAutoFit/>
          </a:bodyPr>
          <a:lstStyle/>
          <a:p>
            <a:pPr lvl="0" algn="ctr"/>
            <a:r>
              <a:rPr lang="en-US" sz="2400" b="1" dirty="0">
                <a:solidFill>
                  <a:srgbClr val="2F8DFF"/>
                </a:solidFill>
                <a:latin typeface="Arial" panose="020B0604020202020204" pitchFamily="34" charset="0"/>
                <a:cs typeface="Arial" panose="020B0604020202020204" pitchFamily="34" charset="0"/>
              </a:rPr>
              <a:t>Connection</a:t>
            </a:r>
          </a:p>
        </p:txBody>
      </p:sp>
      <p:sp>
        <p:nvSpPr>
          <p:cNvPr id="8" name="Rectangle 7">
            <a:extLst>
              <a:ext uri="{FF2B5EF4-FFF2-40B4-BE49-F238E27FC236}">
                <a16:creationId xmlns:a16="http://schemas.microsoft.com/office/drawing/2014/main" id="{455BEB7A-2345-4F47-BD11-800B99CF6FDA}"/>
              </a:ext>
            </a:extLst>
          </p:cNvPr>
          <p:cNvSpPr/>
          <p:nvPr/>
        </p:nvSpPr>
        <p:spPr>
          <a:xfrm>
            <a:off x="5544188" y="5103406"/>
            <a:ext cx="1484702" cy="424732"/>
          </a:xfrm>
          <a:prstGeom prst="rect">
            <a:avLst/>
          </a:prstGeom>
        </p:spPr>
        <p:txBody>
          <a:bodyPr wrap="none">
            <a:spAutoFit/>
          </a:bodyPr>
          <a:lstStyle/>
          <a:p>
            <a:pPr lvl="0" algn="ctr" defTabSz="755650">
              <a:lnSpc>
                <a:spcPct val="90000"/>
              </a:lnSpc>
              <a:spcBef>
                <a:spcPct val="0"/>
              </a:spcBef>
              <a:spcAft>
                <a:spcPct val="35000"/>
              </a:spcAft>
            </a:pPr>
            <a:r>
              <a:rPr lang="en-US" sz="2400" b="1" dirty="0">
                <a:solidFill>
                  <a:srgbClr val="2F8DFF"/>
                </a:solidFill>
                <a:latin typeface="Arial" panose="020B0604020202020204" pitchFamily="34" charset="0"/>
                <a:cs typeface="Arial" panose="020B0604020202020204" pitchFamily="34" charset="0"/>
              </a:rPr>
              <a:t>Empathy</a:t>
            </a:r>
          </a:p>
        </p:txBody>
      </p:sp>
      <p:sp>
        <p:nvSpPr>
          <p:cNvPr id="9" name="Rectangle 8">
            <a:extLst>
              <a:ext uri="{FF2B5EF4-FFF2-40B4-BE49-F238E27FC236}">
                <a16:creationId xmlns:a16="http://schemas.microsoft.com/office/drawing/2014/main" id="{0CC26C77-C9DD-CA49-B6BD-1F31478A0365}"/>
              </a:ext>
            </a:extLst>
          </p:cNvPr>
          <p:cNvSpPr/>
          <p:nvPr/>
        </p:nvSpPr>
        <p:spPr>
          <a:xfrm rot="18328960">
            <a:off x="3600391" y="2178843"/>
            <a:ext cx="2355132" cy="424732"/>
          </a:xfrm>
          <a:prstGeom prst="rect">
            <a:avLst/>
          </a:prstGeom>
        </p:spPr>
        <p:txBody>
          <a:bodyPr wrap="none">
            <a:spAutoFit/>
          </a:bodyPr>
          <a:lstStyle/>
          <a:p>
            <a:pPr lvl="0" algn="ctr" defTabSz="755650">
              <a:lnSpc>
                <a:spcPct val="90000"/>
              </a:lnSpc>
              <a:spcBef>
                <a:spcPct val="0"/>
              </a:spcBef>
              <a:spcAft>
                <a:spcPct val="35000"/>
              </a:spcAft>
            </a:pPr>
            <a:r>
              <a:rPr lang="en-US" sz="2400" b="1" dirty="0">
                <a:solidFill>
                  <a:srgbClr val="2F8DFF"/>
                </a:solidFill>
                <a:latin typeface="Arial" panose="020B0604020202020204" pitchFamily="34" charset="0"/>
                <a:cs typeface="Arial" panose="020B0604020202020204" pitchFamily="34" charset="0"/>
              </a:rPr>
              <a:t>Understanding</a:t>
            </a:r>
            <a:endParaRPr lang="en-US" sz="3600" b="1" dirty="0">
              <a:solidFill>
                <a:srgbClr val="2F8D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388639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outdoor&#10;&#10;Description automatically generated">
            <a:extLst>
              <a:ext uri="{FF2B5EF4-FFF2-40B4-BE49-F238E27FC236}">
                <a16:creationId xmlns:a16="http://schemas.microsoft.com/office/drawing/2014/main" id="{D49B7DA6-8C6F-4F2A-91D7-6A7D57DE6BC3}"/>
              </a:ext>
            </a:extLst>
          </p:cNvPr>
          <p:cNvPicPr>
            <a:picLocks noChangeAspect="1"/>
          </p:cNvPicPr>
          <p:nvPr/>
        </p:nvPicPr>
        <p:blipFill rotWithShape="1">
          <a:blip r:embed="rId3">
            <a:extLst>
              <a:ext uri="{28A0092B-C50C-407E-A947-70E740481C1C}">
                <a14:useLocalDpi xmlns:a14="http://schemas.microsoft.com/office/drawing/2010/main" val="0"/>
              </a:ext>
            </a:extLst>
          </a:blip>
          <a:srcRect t="62496"/>
          <a:stretch/>
        </p:blipFill>
        <p:spPr>
          <a:xfrm>
            <a:off x="0" y="0"/>
            <a:ext cx="12192000" cy="6858000"/>
          </a:xfrm>
          <a:prstGeom prst="rect">
            <a:avLst/>
          </a:prstGeom>
        </p:spPr>
      </p:pic>
      <p:sp>
        <p:nvSpPr>
          <p:cNvPr id="8" name="Rectangle 7">
            <a:extLst>
              <a:ext uri="{FF2B5EF4-FFF2-40B4-BE49-F238E27FC236}">
                <a16:creationId xmlns:a16="http://schemas.microsoft.com/office/drawing/2014/main" id="{0C9EFE67-8C06-4D6F-B6AF-467F46DF96F6}"/>
              </a:ext>
            </a:extLst>
          </p:cNvPr>
          <p:cNvSpPr/>
          <p:nvPr/>
        </p:nvSpPr>
        <p:spPr>
          <a:xfrm>
            <a:off x="-19" y="-16437"/>
            <a:ext cx="12192000" cy="687443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F100667-3342-144A-A401-6CED8D925F51}"/>
              </a:ext>
            </a:extLst>
          </p:cNvPr>
          <p:cNvSpPr/>
          <p:nvPr/>
        </p:nvSpPr>
        <p:spPr>
          <a:xfrm rot="5400000">
            <a:off x="2635864" y="-2699720"/>
            <a:ext cx="6874434" cy="12237836"/>
          </a:xfrm>
          <a:prstGeom prst="rect">
            <a:avLst/>
          </a:prstGeom>
          <a:solidFill>
            <a:srgbClr val="2F8D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607" rtl="0" eaLnBrk="0" fontAlgn="base" latinLnBrk="0" hangingPunct="0">
              <a:lnSpc>
                <a:spcPct val="100000"/>
              </a:lnSpc>
              <a:spcBef>
                <a:spcPct val="0"/>
              </a:spcBef>
              <a:spcAft>
                <a:spcPct val="0"/>
              </a:spcAft>
              <a:buClrTx/>
              <a:buSzTx/>
              <a:buFontTx/>
              <a:buNone/>
              <a:tabLst/>
              <a:defRPr/>
            </a:pPr>
            <a:endParaRPr kumimoji="0" lang="en-US" sz="3599" b="0" i="0" u="none" strike="noStrike" kern="1200" cap="none" spc="0" normalizeH="0" baseline="0" noProof="0">
              <a:ln>
                <a:noFill/>
              </a:ln>
              <a:solidFill>
                <a:srgbClr val="FFFFFF"/>
              </a:solidFill>
              <a:effectLst/>
              <a:uLnTx/>
              <a:uFillTx/>
              <a:latin typeface="Lato Light"/>
              <a:ea typeface="+mn-ea"/>
              <a:cs typeface="+mn-cs"/>
            </a:endParaRPr>
          </a:p>
        </p:txBody>
      </p:sp>
      <p:pic>
        <p:nvPicPr>
          <p:cNvPr id="11" name="Picture 10">
            <a:extLst>
              <a:ext uri="{FF2B5EF4-FFF2-40B4-BE49-F238E27FC236}">
                <a16:creationId xmlns:a16="http://schemas.microsoft.com/office/drawing/2014/main" id="{01D81856-8E7E-0247-84FE-3D5FF281AADE}"/>
              </a:ext>
            </a:extLst>
          </p:cNvPr>
          <p:cNvPicPr>
            <a:picLocks noChangeAspect="1"/>
          </p:cNvPicPr>
          <p:nvPr/>
        </p:nvPicPr>
        <p:blipFill>
          <a:blip r:embed="rId4"/>
          <a:stretch>
            <a:fillRect/>
          </a:stretch>
        </p:blipFill>
        <p:spPr>
          <a:xfrm>
            <a:off x="11355531" y="335015"/>
            <a:ext cx="346993" cy="470218"/>
          </a:xfrm>
          <a:prstGeom prst="rect">
            <a:avLst/>
          </a:prstGeom>
        </p:spPr>
      </p:pic>
      <p:sp>
        <p:nvSpPr>
          <p:cNvPr id="9" name="TextBox 8">
            <a:extLst>
              <a:ext uri="{FF2B5EF4-FFF2-40B4-BE49-F238E27FC236}">
                <a16:creationId xmlns:a16="http://schemas.microsoft.com/office/drawing/2014/main" id="{9181298D-F4F3-46A1-ADD5-FB05E74D5A24}"/>
              </a:ext>
            </a:extLst>
          </p:cNvPr>
          <p:cNvSpPr txBox="1"/>
          <p:nvPr/>
        </p:nvSpPr>
        <p:spPr>
          <a:xfrm>
            <a:off x="1067439" y="2451285"/>
            <a:ext cx="10011281" cy="1938992"/>
          </a:xfrm>
          <a:prstGeom prst="rect">
            <a:avLst/>
          </a:prstGeom>
          <a:noFill/>
        </p:spPr>
        <p:txBody>
          <a:bodyPr wrap="square" rtlCol="0">
            <a:spAutoFit/>
          </a:bodyPr>
          <a:lstStyle/>
          <a:p>
            <a:pPr lvl="0" algn="ctr">
              <a:defRPr/>
            </a:pPr>
            <a:r>
              <a:rPr lang="en-US" sz="4000" dirty="0">
                <a:solidFill>
                  <a:schemeClr val="bg1"/>
                </a:solidFill>
                <a:latin typeface="Arial" panose="020B0604020202020204" pitchFamily="34" charset="0"/>
                <a:cs typeface="Arial" panose="020B0604020202020204" pitchFamily="34" charset="0"/>
              </a:rPr>
              <a:t>You can’t be too honest. If you learn how to make it safe, you can talk to almost </a:t>
            </a:r>
            <a:r>
              <a:rPr lang="en-US" sz="4000" b="1" dirty="0">
                <a:solidFill>
                  <a:srgbClr val="FFC000"/>
                </a:solidFill>
                <a:latin typeface="Arial" panose="020B0604020202020204" pitchFamily="34" charset="0"/>
                <a:cs typeface="Arial" panose="020B0604020202020204" pitchFamily="34" charset="0"/>
              </a:rPr>
              <a:t>anyone</a:t>
            </a:r>
            <a:r>
              <a:rPr lang="en-US" sz="4000" b="1" dirty="0">
                <a:solidFill>
                  <a:schemeClr val="bg1"/>
                </a:solidFill>
                <a:latin typeface="Arial" panose="020B0604020202020204" pitchFamily="34" charset="0"/>
                <a:cs typeface="Arial" panose="020B0604020202020204" pitchFamily="34" charset="0"/>
              </a:rPr>
              <a:t> </a:t>
            </a:r>
            <a:r>
              <a:rPr lang="en-US" sz="4000" dirty="0">
                <a:solidFill>
                  <a:schemeClr val="bg1"/>
                </a:solidFill>
                <a:latin typeface="Arial" panose="020B0604020202020204" pitchFamily="34" charset="0"/>
                <a:cs typeface="Arial" panose="020B0604020202020204" pitchFamily="34" charset="0"/>
              </a:rPr>
              <a:t>about almost </a:t>
            </a:r>
            <a:r>
              <a:rPr lang="en-US" sz="4000" b="1" dirty="0">
                <a:solidFill>
                  <a:srgbClr val="FFC000"/>
                </a:solidFill>
                <a:latin typeface="Arial" panose="020B0604020202020204" pitchFamily="34" charset="0"/>
                <a:cs typeface="Arial" panose="020B0604020202020204" pitchFamily="34" charset="0"/>
              </a:rPr>
              <a:t>anything.</a:t>
            </a:r>
          </a:p>
        </p:txBody>
      </p:sp>
    </p:spTree>
    <p:extLst>
      <p:ext uri="{BB962C8B-B14F-4D97-AF65-F5344CB8AC3E}">
        <p14:creationId xmlns:p14="http://schemas.microsoft.com/office/powerpoint/2010/main" val="317587667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B201EDB8-8CB8-FA4C-B673-D2C41C3D5D58}"/>
              </a:ext>
            </a:extLst>
          </p:cNvPr>
          <p:cNvSpPr/>
          <p:nvPr/>
        </p:nvSpPr>
        <p:spPr>
          <a:xfrm>
            <a:off x="637143" y="4262382"/>
            <a:ext cx="7027151" cy="1221071"/>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126134FA-D798-7F49-9321-F70362F9067B}"/>
              </a:ext>
            </a:extLst>
          </p:cNvPr>
          <p:cNvSpPr/>
          <p:nvPr/>
        </p:nvSpPr>
        <p:spPr>
          <a:xfrm>
            <a:off x="625506" y="3053500"/>
            <a:ext cx="7027151" cy="1032287"/>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D2D764C3-69C3-034E-BF57-B9EDE25E2706}"/>
              </a:ext>
            </a:extLst>
          </p:cNvPr>
          <p:cNvSpPr/>
          <p:nvPr/>
        </p:nvSpPr>
        <p:spPr>
          <a:xfrm>
            <a:off x="625506" y="1959427"/>
            <a:ext cx="7027151" cy="941731"/>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498267D-447A-E64B-A8D7-DBDB8C3DC3F9}"/>
              </a:ext>
            </a:extLst>
          </p:cNvPr>
          <p:cNvPicPr>
            <a:picLocks noChangeAspect="1"/>
          </p:cNvPicPr>
          <p:nvPr/>
        </p:nvPicPr>
        <p:blipFill rotWithShape="1">
          <a:blip r:embed="rId3">
            <a:extLst>
              <a:ext uri="{28A0092B-C50C-407E-A947-70E740481C1C}">
                <a14:useLocalDpi xmlns:a14="http://schemas.microsoft.com/office/drawing/2010/main" val="0"/>
              </a:ext>
            </a:extLst>
          </a:blip>
          <a:srcRect l="23300" r="23469"/>
          <a:stretch/>
        </p:blipFill>
        <p:spPr>
          <a:xfrm>
            <a:off x="8159265" y="2594826"/>
            <a:ext cx="3407228" cy="4263174"/>
          </a:xfrm>
          <a:prstGeom prst="rect">
            <a:avLst/>
          </a:prstGeom>
        </p:spPr>
      </p:pic>
      <p:sp>
        <p:nvSpPr>
          <p:cNvPr id="19" name="TextBox 18">
            <a:extLst>
              <a:ext uri="{FF2B5EF4-FFF2-40B4-BE49-F238E27FC236}">
                <a16:creationId xmlns:a16="http://schemas.microsoft.com/office/drawing/2014/main" id="{0A12BA8A-E2A9-4C7D-AED7-6309B32B1934}"/>
              </a:ext>
            </a:extLst>
          </p:cNvPr>
          <p:cNvSpPr txBox="1"/>
          <p:nvPr/>
        </p:nvSpPr>
        <p:spPr>
          <a:xfrm>
            <a:off x="625507" y="1081358"/>
            <a:ext cx="8571182"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ln w="28575">
                  <a:noFill/>
                </a:ln>
                <a:solidFill>
                  <a:srgbClr val="2F8DFF"/>
                </a:solidFill>
                <a:latin typeface="Arial" panose="020B0604020202020204" pitchFamily="34" charset="0"/>
                <a:cs typeface="Arial" panose="020B0604020202020204" pitchFamily="34" charset="0"/>
              </a:rPr>
              <a:t>know where they are </a:t>
            </a:r>
            <a:endParaRPr kumimoji="0" lang="en-US" sz="2400" i="0" u="none" strike="noStrike" kern="1200" cap="none" spc="0" normalizeH="0" baseline="0" noProof="0" dirty="0">
              <a:ln w="28575">
                <a:noFill/>
              </a:ln>
              <a:solidFill>
                <a:srgbClr val="2F8DFF"/>
              </a:solidFill>
              <a:effectLst/>
              <a:uLnTx/>
              <a:uFillTx/>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8619FB4-038A-4C8E-8B95-2A8399AADE4B}"/>
              </a:ext>
            </a:extLst>
          </p:cNvPr>
          <p:cNvPicPr>
            <a:picLocks noChangeAspect="1"/>
          </p:cNvPicPr>
          <p:nvPr/>
        </p:nvPicPr>
        <p:blipFill rotWithShape="1">
          <a:blip r:embed="rId4">
            <a:extLst>
              <a:ext uri="{28A0092B-C50C-407E-A947-70E740481C1C}">
                <a14:useLocalDpi xmlns:a14="http://schemas.microsoft.com/office/drawing/2010/main" val="0"/>
              </a:ext>
            </a:extLst>
          </a:blip>
          <a:srcRect b="21442"/>
          <a:stretch/>
        </p:blipFill>
        <p:spPr>
          <a:xfrm>
            <a:off x="11338323" y="6103088"/>
            <a:ext cx="853677" cy="670630"/>
          </a:xfrm>
          <a:prstGeom prst="rect">
            <a:avLst/>
          </a:prstGeom>
        </p:spPr>
      </p:pic>
      <p:sp>
        <p:nvSpPr>
          <p:cNvPr id="2" name="Rectangle 1">
            <a:extLst>
              <a:ext uri="{FF2B5EF4-FFF2-40B4-BE49-F238E27FC236}">
                <a16:creationId xmlns:a16="http://schemas.microsoft.com/office/drawing/2014/main" id="{D18130D2-525A-4D11-A7B2-72B99081FF8A}"/>
              </a:ext>
            </a:extLst>
          </p:cNvPr>
          <p:cNvSpPr/>
          <p:nvPr/>
        </p:nvSpPr>
        <p:spPr>
          <a:xfrm>
            <a:off x="744482" y="2090785"/>
            <a:ext cx="6789276" cy="3447098"/>
          </a:xfrm>
          <a:prstGeom prst="rect">
            <a:avLst/>
          </a:prstGeom>
        </p:spPr>
        <p:txBody>
          <a:bodyPr wrap="square">
            <a:spAutoFit/>
          </a:bodyPr>
          <a:lstStyle/>
          <a:p>
            <a:r>
              <a:rPr lang="en-US" sz="2200" b="1" dirty="0">
                <a:latin typeface="Arial" panose="020B0604020202020204" pitchFamily="34" charset="0"/>
                <a:cs typeface="Arial" panose="020B0604020202020204" pitchFamily="34" charset="0"/>
              </a:rPr>
              <a:t>Understand their triggers </a:t>
            </a:r>
            <a:br>
              <a:rPr lang="en-US" sz="2200"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Internal and external influencers that impact engagement</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Learn their challenges </a:t>
            </a:r>
            <a:br>
              <a:rPr lang="en-US" sz="2200"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What is getting in their way of performing at higher levels, what is causing friction, what is leading to low levels of productivity </a:t>
            </a:r>
          </a:p>
          <a:p>
            <a:pPr marL="285750" indent="-28575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Explore their motivators </a:t>
            </a:r>
          </a:p>
          <a:p>
            <a:pPr marL="342900" indent="-342900">
              <a:buFont typeface="Arial" panose="020B0604020202020204" pitchFamily="34" charset="0"/>
              <a:buChar char="•"/>
            </a:pPr>
            <a:r>
              <a:rPr lang="en-US" b="1" i="1" dirty="0">
                <a:solidFill>
                  <a:srgbClr val="2F8DFF"/>
                </a:solidFill>
                <a:latin typeface="Arial" panose="020B0604020202020204" pitchFamily="34" charset="0"/>
                <a:cs typeface="Arial" panose="020B0604020202020204" pitchFamily="34" charset="0"/>
              </a:rPr>
              <a:t>Intrinsic</a:t>
            </a:r>
            <a:r>
              <a:rPr lang="en-US" dirty="0">
                <a:latin typeface="Arial" panose="020B0604020202020204" pitchFamily="34" charset="0"/>
                <a:cs typeface="Arial" panose="020B0604020202020204" pitchFamily="34" charset="0"/>
              </a:rPr>
              <a:t> – what moves the employee into action</a:t>
            </a:r>
          </a:p>
          <a:p>
            <a:pPr marL="342900" indent="-342900">
              <a:buFont typeface="Arial" panose="020B0604020202020204" pitchFamily="34" charset="0"/>
              <a:buChar char="•"/>
            </a:pPr>
            <a:r>
              <a:rPr lang="en-US" b="1" i="1" dirty="0">
                <a:solidFill>
                  <a:srgbClr val="2F8DFF"/>
                </a:solidFill>
                <a:latin typeface="Arial" panose="020B0604020202020204" pitchFamily="34" charset="0"/>
                <a:cs typeface="Arial" panose="020B0604020202020204" pitchFamily="34" charset="0"/>
              </a:rPr>
              <a:t>Extrinsic</a:t>
            </a:r>
            <a:r>
              <a:rPr lang="en-US" dirty="0">
                <a:latin typeface="Arial" panose="020B0604020202020204" pitchFamily="34" charset="0"/>
                <a:cs typeface="Arial" panose="020B0604020202020204" pitchFamily="34" charset="0"/>
              </a:rPr>
              <a:t> – ways you can help the employee focus on what matters</a:t>
            </a:r>
          </a:p>
        </p:txBody>
      </p:sp>
      <p:sp>
        <p:nvSpPr>
          <p:cNvPr id="13" name="Rectangle 12">
            <a:extLst>
              <a:ext uri="{FF2B5EF4-FFF2-40B4-BE49-F238E27FC236}">
                <a16:creationId xmlns:a16="http://schemas.microsoft.com/office/drawing/2014/main" id="{094F636C-B39E-4DAC-BAB6-27E2D88B128A}"/>
              </a:ext>
            </a:extLst>
          </p:cNvPr>
          <p:cNvSpPr/>
          <p:nvPr/>
        </p:nvSpPr>
        <p:spPr>
          <a:xfrm>
            <a:off x="7212494" y="946794"/>
            <a:ext cx="5300770" cy="1143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lnSpc>
                <a:spcPct val="150000"/>
              </a:lnSpc>
              <a:spcBef>
                <a:spcPct val="0"/>
              </a:spcBef>
              <a:defRPr/>
            </a:pPr>
            <a:r>
              <a:rPr lang="en-US" sz="2000" dirty="0">
                <a:solidFill>
                  <a:srgbClr val="2F8DFF"/>
                </a:solidFill>
                <a:latin typeface="Arial" panose="020B0604020202020204" pitchFamily="34" charset="0"/>
                <a:cs typeface="Arial" panose="020B0604020202020204" pitchFamily="34" charset="0"/>
              </a:rPr>
              <a:t>Ask</a:t>
            </a:r>
          </a:p>
          <a:p>
            <a:pPr lvl="1" algn="ctr">
              <a:spcBef>
                <a:spcPct val="0"/>
              </a:spcBef>
              <a:defRPr/>
            </a:pPr>
            <a:r>
              <a:rPr lang="en-US" sz="2000" b="1" i="1" dirty="0">
                <a:solidFill>
                  <a:schemeClr val="tx1"/>
                </a:solidFill>
                <a:latin typeface="Arial" panose="020B0604020202020204" pitchFamily="34" charset="0"/>
                <a:cs typeface="Arial" panose="020B0604020202020204" pitchFamily="34" charset="0"/>
              </a:rPr>
              <a:t>HOW ARE YOU?</a:t>
            </a:r>
            <a:endParaRPr lang="en-US" sz="2000" b="1" dirty="0">
              <a:solidFill>
                <a:schemeClr val="tx1"/>
              </a:solidFill>
              <a:latin typeface="Arial" panose="020B0604020202020204" pitchFamily="34" charset="0"/>
              <a:cs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id="{B614FC7C-0443-4641-BF6C-E5E76DD8ADA3}"/>
              </a:ext>
            </a:extLst>
          </p:cNvPr>
          <p:cNvSpPr/>
          <p:nvPr/>
        </p:nvSpPr>
        <p:spPr>
          <a:xfrm>
            <a:off x="8114219" y="1089974"/>
            <a:ext cx="3727169" cy="1060533"/>
          </a:xfrm>
          <a:prstGeom prst="wedgeRoundRectCallout">
            <a:avLst>
              <a:gd name="adj1" fmla="val -8097"/>
              <a:gd name="adj2" fmla="val 98711"/>
              <a:gd name="adj3" fmla="val 16667"/>
            </a:avLst>
          </a:prstGeom>
          <a:noFill/>
          <a:ln>
            <a:solidFill>
              <a:srgbClr val="0C2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3A2B641-4E80-475D-A3E7-702F3C397D16}"/>
              </a:ext>
            </a:extLst>
          </p:cNvPr>
          <p:cNvSpPr txBox="1"/>
          <p:nvPr/>
        </p:nvSpPr>
        <p:spPr>
          <a:xfrm>
            <a:off x="543255" y="483382"/>
            <a:ext cx="954127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Start with mindset</a:t>
            </a:r>
          </a:p>
        </p:txBody>
      </p:sp>
      <p:pic>
        <p:nvPicPr>
          <p:cNvPr id="25" name="Picture 24" descr="SHIFT">
            <a:extLst>
              <a:ext uri="{FF2B5EF4-FFF2-40B4-BE49-F238E27FC236}">
                <a16:creationId xmlns:a16="http://schemas.microsoft.com/office/drawing/2014/main" id="{6D3C24B7-E583-8B44-ACAF-3249EDED06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3001" y="352829"/>
            <a:ext cx="504239" cy="50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88656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AD55210F-9957-D54F-87FF-517A37D03281}"/>
              </a:ext>
            </a:extLst>
          </p:cNvPr>
          <p:cNvSpPr/>
          <p:nvPr/>
        </p:nvSpPr>
        <p:spPr>
          <a:xfrm>
            <a:off x="1169234" y="1933731"/>
            <a:ext cx="7674964" cy="1274164"/>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C32D5D4C-0972-9644-A125-B19720C4564C}"/>
              </a:ext>
            </a:extLst>
          </p:cNvPr>
          <p:cNvSpPr/>
          <p:nvPr/>
        </p:nvSpPr>
        <p:spPr>
          <a:xfrm>
            <a:off x="1169234" y="3376534"/>
            <a:ext cx="7674964" cy="1274164"/>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6779AF41-E0EB-7743-BEA3-B537A28E4F8C}"/>
              </a:ext>
            </a:extLst>
          </p:cNvPr>
          <p:cNvSpPr/>
          <p:nvPr/>
        </p:nvSpPr>
        <p:spPr>
          <a:xfrm>
            <a:off x="1169234" y="4860560"/>
            <a:ext cx="7674964" cy="1274164"/>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7924F-80C0-4507-90C5-E1C62856E986}"/>
              </a:ext>
            </a:extLst>
          </p:cNvPr>
          <p:cNvSpPr>
            <a:spLocks noGrp="1"/>
          </p:cNvSpPr>
          <p:nvPr>
            <p:ph type="title"/>
          </p:nvPr>
        </p:nvSpPr>
        <p:spPr>
          <a:xfrm>
            <a:off x="1169233" y="729266"/>
            <a:ext cx="8067914" cy="1051592"/>
          </a:xfrm>
        </p:spPr>
        <p:txBody>
          <a:bodyPr>
            <a:normAutofit/>
          </a:bodyPr>
          <a:lstStyle/>
          <a:p>
            <a:r>
              <a:rPr lang="en-US" sz="4000" b="1" dirty="0">
                <a:latin typeface="Arial" panose="020B0604020202020204" pitchFamily="34" charset="0"/>
                <a:cs typeface="Arial" panose="020B0604020202020204" pitchFamily="34" charset="0"/>
              </a:rPr>
              <a:t>What you’ll learn today</a:t>
            </a:r>
          </a:p>
        </p:txBody>
      </p:sp>
      <p:pic>
        <p:nvPicPr>
          <p:cNvPr id="11" name="Picture 2" descr="SHIFT">
            <a:extLst>
              <a:ext uri="{FF2B5EF4-FFF2-40B4-BE49-F238E27FC236}">
                <a16:creationId xmlns:a16="http://schemas.microsoft.com/office/drawing/2014/main" id="{FFF4EE48-1AEC-564D-884E-DDEBE0083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3001" y="352829"/>
            <a:ext cx="504239" cy="50423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7801BED-5AD3-4649-8BD3-E964464FB64E}"/>
              </a:ext>
            </a:extLst>
          </p:cNvPr>
          <p:cNvSpPr/>
          <p:nvPr/>
        </p:nvSpPr>
        <p:spPr>
          <a:xfrm>
            <a:off x="2885026" y="2370758"/>
            <a:ext cx="3033203" cy="400110"/>
          </a:xfrm>
          <a:prstGeom prst="rect">
            <a:avLst/>
          </a:prstGeom>
        </p:spPr>
        <p:txBody>
          <a:bodyPr wrap="none">
            <a:spAutoFit/>
          </a:bodyPr>
          <a:lstStyle/>
          <a:p>
            <a:r>
              <a:rPr lang="en-US" sz="2000" dirty="0">
                <a:latin typeface="Arial" panose="020B0604020202020204" pitchFamily="34" charset="0"/>
                <a:cs typeface="Arial" panose="020B0604020202020204" pitchFamily="34" charset="0"/>
              </a:rPr>
              <a:t>The reality about burnout</a:t>
            </a:r>
            <a:endParaRPr lang="en-US" sz="2000" dirty="0"/>
          </a:p>
        </p:txBody>
      </p:sp>
      <p:sp>
        <p:nvSpPr>
          <p:cNvPr id="13" name="Rectangle 12">
            <a:extLst>
              <a:ext uri="{FF2B5EF4-FFF2-40B4-BE49-F238E27FC236}">
                <a16:creationId xmlns:a16="http://schemas.microsoft.com/office/drawing/2014/main" id="{0901899B-06AF-C64B-9A71-F40325AB3EF9}"/>
              </a:ext>
            </a:extLst>
          </p:cNvPr>
          <p:cNvSpPr/>
          <p:nvPr/>
        </p:nvSpPr>
        <p:spPr>
          <a:xfrm>
            <a:off x="2856629" y="3641773"/>
            <a:ext cx="5577168" cy="1015663"/>
          </a:xfrm>
          <a:prstGeom prst="rect">
            <a:avLst/>
          </a:prstGeom>
        </p:spPr>
        <p:txBody>
          <a:bodyPr wrap="square">
            <a:spAutoFit/>
          </a:bodyPr>
          <a:lstStyle/>
          <a:p>
            <a:pPr>
              <a:buClr>
                <a:srgbClr val="2F8DFF"/>
              </a:buClr>
              <a:buSzPct val="75000"/>
            </a:pPr>
            <a:r>
              <a:rPr lang="en-US" sz="2000" dirty="0">
                <a:latin typeface="Arial" panose="020B0604020202020204" pitchFamily="34" charset="0"/>
                <a:cs typeface="Arial" panose="020B0604020202020204" pitchFamily="34" charset="0"/>
              </a:rPr>
              <a:t>The role leaders and employees play in preventing, controlling, and reversing burnout</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93D1709-0A67-1744-A5CB-43D74EC8A465}"/>
              </a:ext>
            </a:extLst>
          </p:cNvPr>
          <p:cNvSpPr/>
          <p:nvPr/>
        </p:nvSpPr>
        <p:spPr>
          <a:xfrm>
            <a:off x="2856629" y="5266808"/>
            <a:ext cx="4671472" cy="400110"/>
          </a:xfrm>
          <a:prstGeom prst="rect">
            <a:avLst/>
          </a:prstGeom>
        </p:spPr>
        <p:txBody>
          <a:bodyPr wrap="none">
            <a:spAutoFit/>
          </a:bodyPr>
          <a:lstStyle/>
          <a:p>
            <a:pPr>
              <a:buClr>
                <a:srgbClr val="2F8DFF"/>
              </a:buClr>
              <a:buSzPct val="75000"/>
            </a:pPr>
            <a:r>
              <a:rPr lang="en-US" sz="2000" dirty="0">
                <a:latin typeface="Arial" panose="020B0604020202020204" pitchFamily="34" charset="0"/>
                <a:cs typeface="Arial" panose="020B0604020202020204" pitchFamily="34" charset="0"/>
              </a:rPr>
              <a:t>How to thrive amidst change and chaos</a:t>
            </a:r>
          </a:p>
        </p:txBody>
      </p:sp>
      <p:sp>
        <p:nvSpPr>
          <p:cNvPr id="17" name="Oval 16">
            <a:extLst>
              <a:ext uri="{FF2B5EF4-FFF2-40B4-BE49-F238E27FC236}">
                <a16:creationId xmlns:a16="http://schemas.microsoft.com/office/drawing/2014/main" id="{E548430F-FD05-074E-811B-12F7974D448D}"/>
              </a:ext>
            </a:extLst>
          </p:cNvPr>
          <p:cNvSpPr/>
          <p:nvPr/>
        </p:nvSpPr>
        <p:spPr>
          <a:xfrm>
            <a:off x="1505931" y="2050255"/>
            <a:ext cx="1042398" cy="1042398"/>
          </a:xfrm>
          <a:prstGeom prst="ellipse">
            <a:avLst/>
          </a:prstGeom>
          <a:solidFill>
            <a:srgbClr val="2F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3A36A6D-81D1-264E-9ADC-5DA914968489}"/>
              </a:ext>
            </a:extLst>
          </p:cNvPr>
          <p:cNvSpPr/>
          <p:nvPr/>
        </p:nvSpPr>
        <p:spPr>
          <a:xfrm>
            <a:off x="1505931" y="3508814"/>
            <a:ext cx="1042398" cy="1042398"/>
          </a:xfrm>
          <a:prstGeom prst="ellipse">
            <a:avLst/>
          </a:prstGeom>
          <a:solidFill>
            <a:srgbClr val="2F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4DCD484-F47B-2F45-ACB2-EFD49E781B48}"/>
              </a:ext>
            </a:extLst>
          </p:cNvPr>
          <p:cNvSpPr/>
          <p:nvPr/>
        </p:nvSpPr>
        <p:spPr>
          <a:xfrm>
            <a:off x="1505931" y="4976442"/>
            <a:ext cx="1042398" cy="1042398"/>
          </a:xfrm>
          <a:prstGeom prst="ellipse">
            <a:avLst/>
          </a:prstGeom>
          <a:solidFill>
            <a:srgbClr val="2F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1B30A62-5FDA-A846-80D6-C0F89306D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0572" y="2269355"/>
            <a:ext cx="591764" cy="591764"/>
          </a:xfrm>
          <a:prstGeom prst="rect">
            <a:avLst/>
          </a:prstGeom>
        </p:spPr>
      </p:pic>
      <p:pic>
        <p:nvPicPr>
          <p:cNvPr id="6" name="Picture 5">
            <a:extLst>
              <a:ext uri="{FF2B5EF4-FFF2-40B4-BE49-F238E27FC236}">
                <a16:creationId xmlns:a16="http://schemas.microsoft.com/office/drawing/2014/main" id="{0484D521-4A88-8940-8B3D-9B1A1AD746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0572" y="3737026"/>
            <a:ext cx="578433" cy="578433"/>
          </a:xfrm>
          <a:prstGeom prst="rect">
            <a:avLst/>
          </a:prstGeom>
        </p:spPr>
      </p:pic>
      <p:pic>
        <p:nvPicPr>
          <p:cNvPr id="15" name="Picture 14">
            <a:extLst>
              <a:ext uri="{FF2B5EF4-FFF2-40B4-BE49-F238E27FC236}">
                <a16:creationId xmlns:a16="http://schemas.microsoft.com/office/drawing/2014/main" id="{B30CAAD5-5989-6442-803C-948BB71676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1695" y="5177729"/>
            <a:ext cx="537314" cy="537314"/>
          </a:xfrm>
          <a:prstGeom prst="rect">
            <a:avLst/>
          </a:prstGeom>
        </p:spPr>
      </p:pic>
    </p:spTree>
    <p:extLst>
      <p:ext uri="{BB962C8B-B14F-4D97-AF65-F5344CB8AC3E}">
        <p14:creationId xmlns:p14="http://schemas.microsoft.com/office/powerpoint/2010/main" val="51581299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a:extLst>
              <a:ext uri="{FF2B5EF4-FFF2-40B4-BE49-F238E27FC236}">
                <a16:creationId xmlns:a16="http://schemas.microsoft.com/office/drawing/2014/main" id="{034F879A-1669-974A-BAF2-DE5EA9F79C86}"/>
              </a:ext>
            </a:extLst>
          </p:cNvPr>
          <p:cNvSpPr/>
          <p:nvPr/>
        </p:nvSpPr>
        <p:spPr>
          <a:xfrm>
            <a:off x="753594" y="5249313"/>
            <a:ext cx="5412253" cy="473625"/>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 name="Rounded Rectangle 27">
            <a:extLst>
              <a:ext uri="{FF2B5EF4-FFF2-40B4-BE49-F238E27FC236}">
                <a16:creationId xmlns:a16="http://schemas.microsoft.com/office/drawing/2014/main" id="{0BE3C359-3825-5741-9A64-CB09335F7E2A}"/>
              </a:ext>
            </a:extLst>
          </p:cNvPr>
          <p:cNvSpPr/>
          <p:nvPr/>
        </p:nvSpPr>
        <p:spPr>
          <a:xfrm>
            <a:off x="753594" y="4683229"/>
            <a:ext cx="5412253" cy="473625"/>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 name="Rounded Rectangle 26">
            <a:extLst>
              <a:ext uri="{FF2B5EF4-FFF2-40B4-BE49-F238E27FC236}">
                <a16:creationId xmlns:a16="http://schemas.microsoft.com/office/drawing/2014/main" id="{CE208692-76C8-2A4B-88F5-DDBD9157C373}"/>
              </a:ext>
            </a:extLst>
          </p:cNvPr>
          <p:cNvSpPr/>
          <p:nvPr/>
        </p:nvSpPr>
        <p:spPr>
          <a:xfrm>
            <a:off x="753594" y="4176726"/>
            <a:ext cx="5412253" cy="404817"/>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 name="Rounded Rectangle 25">
            <a:extLst>
              <a:ext uri="{FF2B5EF4-FFF2-40B4-BE49-F238E27FC236}">
                <a16:creationId xmlns:a16="http://schemas.microsoft.com/office/drawing/2014/main" id="{5D842B3D-0B07-884A-9FA6-88F2E5515D8A}"/>
              </a:ext>
            </a:extLst>
          </p:cNvPr>
          <p:cNvSpPr/>
          <p:nvPr/>
        </p:nvSpPr>
        <p:spPr>
          <a:xfrm>
            <a:off x="753594" y="3295565"/>
            <a:ext cx="5412253" cy="765501"/>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 name="Rounded Rectangle 24">
            <a:extLst>
              <a:ext uri="{FF2B5EF4-FFF2-40B4-BE49-F238E27FC236}">
                <a16:creationId xmlns:a16="http://schemas.microsoft.com/office/drawing/2014/main" id="{9EC71A16-1ABF-E641-90E9-FF1E77A439E5}"/>
              </a:ext>
            </a:extLst>
          </p:cNvPr>
          <p:cNvSpPr/>
          <p:nvPr/>
        </p:nvSpPr>
        <p:spPr>
          <a:xfrm>
            <a:off x="753594" y="2555337"/>
            <a:ext cx="5412253" cy="656644"/>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6E9A9CC1-412D-8D47-9342-D7C05BAEC692}"/>
              </a:ext>
            </a:extLst>
          </p:cNvPr>
          <p:cNvSpPr/>
          <p:nvPr/>
        </p:nvSpPr>
        <p:spPr>
          <a:xfrm>
            <a:off x="753594" y="1910626"/>
            <a:ext cx="5412253" cy="561126"/>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2A864EA-D4E0-1845-B374-700B41175537}"/>
              </a:ext>
            </a:extLst>
          </p:cNvPr>
          <p:cNvGrpSpPr/>
          <p:nvPr/>
        </p:nvGrpSpPr>
        <p:grpSpPr>
          <a:xfrm>
            <a:off x="7329861" y="3429000"/>
            <a:ext cx="4150668" cy="2817646"/>
            <a:chOff x="6383565" y="3175773"/>
            <a:chExt cx="5331685" cy="3619370"/>
          </a:xfrm>
        </p:grpSpPr>
        <p:sp>
          <p:nvSpPr>
            <p:cNvPr id="2" name="Shape">
              <a:extLst>
                <a:ext uri="{FF2B5EF4-FFF2-40B4-BE49-F238E27FC236}">
                  <a16:creationId xmlns:a16="http://schemas.microsoft.com/office/drawing/2014/main" id="{98E15C5C-7EAB-442D-AE54-EF716627D1C2}"/>
                </a:ext>
              </a:extLst>
            </p:cNvPr>
            <p:cNvSpPr/>
            <p:nvPr/>
          </p:nvSpPr>
          <p:spPr>
            <a:xfrm>
              <a:off x="8021058" y="4840473"/>
              <a:ext cx="2056698" cy="19546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20"/>
                  </a:lnTo>
                  <a:lnTo>
                    <a:pt x="10024" y="1420"/>
                  </a:lnTo>
                  <a:lnTo>
                    <a:pt x="10024" y="21600"/>
                  </a:lnTo>
                  <a:lnTo>
                    <a:pt x="11576" y="21600"/>
                  </a:lnTo>
                  <a:cubicBezTo>
                    <a:pt x="11576" y="21600"/>
                    <a:pt x="11576" y="1420"/>
                    <a:pt x="11576" y="1420"/>
                  </a:cubicBezTo>
                  <a:lnTo>
                    <a:pt x="21600" y="1420"/>
                  </a:lnTo>
                  <a:cubicBezTo>
                    <a:pt x="21600" y="1420"/>
                    <a:pt x="21600" y="0"/>
                    <a:pt x="21600" y="0"/>
                  </a:cubicBezTo>
                  <a:lnTo>
                    <a:pt x="0" y="0"/>
                  </a:lnTo>
                  <a:close/>
                </a:path>
              </a:pathLst>
            </a:custGeom>
            <a:solidFill>
              <a:schemeClr val="bg1">
                <a:lumMod val="85000"/>
              </a:schemeClr>
            </a:solidFill>
            <a:ln w="12700" cap="flat">
              <a:noFill/>
              <a:miter lim="400000"/>
            </a:ln>
            <a:effectLst/>
          </p:spPr>
          <p:txBody>
            <a:bodyPr wrap="square" lIns="26789" tIns="26789" rIns="26789" bIns="26789" numCol="1" anchor="ctr">
              <a:noAutofit/>
            </a:bodyPr>
            <a:lstStyle/>
            <a:p>
              <a:pPr defTabSz="914217"/>
              <a:endParaRPr sz="2532" dirty="0">
                <a:solidFill>
                  <a:srgbClr val="7F7F7F"/>
                </a:solidFill>
                <a:latin typeface="Lato Light" panose="020F0502020204030203" pitchFamily="34" charset="0"/>
              </a:endParaRPr>
            </a:p>
          </p:txBody>
        </p:sp>
        <p:sp>
          <p:nvSpPr>
            <p:cNvPr id="3" name="Shape">
              <a:extLst>
                <a:ext uri="{FF2B5EF4-FFF2-40B4-BE49-F238E27FC236}">
                  <a16:creationId xmlns:a16="http://schemas.microsoft.com/office/drawing/2014/main" id="{870CC511-10FD-4C4C-8C2F-CB0C1AFFDC0D}"/>
                </a:ext>
              </a:extLst>
            </p:cNvPr>
            <p:cNvSpPr/>
            <p:nvPr/>
          </p:nvSpPr>
          <p:spPr>
            <a:xfrm>
              <a:off x="6383565" y="4265162"/>
              <a:ext cx="1478457" cy="1809166"/>
            </a:xfrm>
            <a:custGeom>
              <a:avLst/>
              <a:gdLst/>
              <a:ahLst/>
              <a:cxnLst>
                <a:cxn ang="0">
                  <a:pos x="wd2" y="hd2"/>
                </a:cxn>
                <a:cxn ang="5400000">
                  <a:pos x="wd2" y="hd2"/>
                </a:cxn>
                <a:cxn ang="10800000">
                  <a:pos x="wd2" y="hd2"/>
                </a:cxn>
                <a:cxn ang="16200000">
                  <a:pos x="wd2" y="hd2"/>
                </a:cxn>
              </a:cxnLst>
              <a:rect l="0" t="0" r="r" b="b"/>
              <a:pathLst>
                <a:path w="21600" h="21600" extrusionOk="0">
                  <a:moveTo>
                    <a:pt x="19705" y="21600"/>
                  </a:moveTo>
                  <a:lnTo>
                    <a:pt x="10421" y="21600"/>
                  </a:lnTo>
                  <a:cubicBezTo>
                    <a:pt x="7548" y="21600"/>
                    <a:pt x="4943" y="20645"/>
                    <a:pt x="3056" y="19103"/>
                  </a:cubicBezTo>
                  <a:cubicBezTo>
                    <a:pt x="1169" y="17561"/>
                    <a:pt x="0" y="15432"/>
                    <a:pt x="0" y="13084"/>
                  </a:cubicBezTo>
                  <a:lnTo>
                    <a:pt x="0" y="1548"/>
                  </a:lnTo>
                  <a:cubicBezTo>
                    <a:pt x="0" y="693"/>
                    <a:pt x="848" y="0"/>
                    <a:pt x="1895" y="0"/>
                  </a:cubicBezTo>
                  <a:cubicBezTo>
                    <a:pt x="2941" y="0"/>
                    <a:pt x="3789" y="693"/>
                    <a:pt x="3789" y="1548"/>
                  </a:cubicBezTo>
                  <a:lnTo>
                    <a:pt x="3789" y="13084"/>
                  </a:lnTo>
                  <a:cubicBezTo>
                    <a:pt x="3789" y="14578"/>
                    <a:pt x="4533" y="15933"/>
                    <a:pt x="5734" y="16914"/>
                  </a:cubicBezTo>
                  <a:cubicBezTo>
                    <a:pt x="6935" y="17895"/>
                    <a:pt x="8593" y="18503"/>
                    <a:pt x="10421" y="18503"/>
                  </a:cubicBezTo>
                  <a:lnTo>
                    <a:pt x="19705" y="18503"/>
                  </a:lnTo>
                  <a:cubicBezTo>
                    <a:pt x="20752" y="18503"/>
                    <a:pt x="21600" y="19196"/>
                    <a:pt x="21600" y="20052"/>
                  </a:cubicBezTo>
                  <a:cubicBezTo>
                    <a:pt x="21600" y="20907"/>
                    <a:pt x="20752" y="21600"/>
                    <a:pt x="19705" y="21600"/>
                  </a:cubicBezTo>
                  <a:close/>
                </a:path>
              </a:pathLst>
            </a:custGeom>
            <a:solidFill>
              <a:schemeClr val="bg1">
                <a:lumMod val="85000"/>
              </a:schemeClr>
            </a:solidFill>
            <a:ln w="12700" cap="flat">
              <a:noFill/>
              <a:miter lim="400000"/>
            </a:ln>
            <a:effectLst/>
          </p:spPr>
          <p:txBody>
            <a:bodyPr wrap="square" lIns="26789" tIns="26789" rIns="26789" bIns="26789" numCol="1" anchor="ctr">
              <a:noAutofit/>
            </a:bodyPr>
            <a:lstStyle/>
            <a:p>
              <a:pPr defTabSz="914217"/>
              <a:endParaRPr sz="2532" dirty="0">
                <a:solidFill>
                  <a:srgbClr val="7F7F7F"/>
                </a:solidFill>
                <a:latin typeface="Lato Light" panose="020F0502020204030203" pitchFamily="34" charset="0"/>
              </a:endParaRPr>
            </a:p>
          </p:txBody>
        </p:sp>
        <p:sp>
          <p:nvSpPr>
            <p:cNvPr id="4" name="Shape">
              <a:extLst>
                <a:ext uri="{FF2B5EF4-FFF2-40B4-BE49-F238E27FC236}">
                  <a16:creationId xmlns:a16="http://schemas.microsoft.com/office/drawing/2014/main" id="{C363C91C-B0F0-44B2-8D26-30B98954FBC5}"/>
                </a:ext>
              </a:extLst>
            </p:cNvPr>
            <p:cNvSpPr/>
            <p:nvPr/>
          </p:nvSpPr>
          <p:spPr>
            <a:xfrm>
              <a:off x="6863414" y="3175773"/>
              <a:ext cx="1934454" cy="3619370"/>
            </a:xfrm>
            <a:custGeom>
              <a:avLst/>
              <a:gdLst/>
              <a:ahLst/>
              <a:cxnLst>
                <a:cxn ang="0">
                  <a:pos x="wd2" y="hd2"/>
                </a:cxn>
                <a:cxn ang="5400000">
                  <a:pos x="wd2" y="hd2"/>
                </a:cxn>
                <a:cxn ang="10800000">
                  <a:pos x="wd2" y="hd2"/>
                </a:cxn>
                <a:cxn ang="16200000">
                  <a:pos x="wd2" y="hd2"/>
                </a:cxn>
              </a:cxnLst>
              <a:rect l="0" t="0" r="r" b="b"/>
              <a:pathLst>
                <a:path w="21539" h="21569" extrusionOk="0">
                  <a:moveTo>
                    <a:pt x="3538" y="0"/>
                  </a:moveTo>
                  <a:cubicBezTo>
                    <a:pt x="1664" y="0"/>
                    <a:pt x="144" y="813"/>
                    <a:pt x="144" y="1816"/>
                  </a:cubicBezTo>
                  <a:cubicBezTo>
                    <a:pt x="144" y="2819"/>
                    <a:pt x="1664" y="3632"/>
                    <a:pt x="3538" y="3632"/>
                  </a:cubicBezTo>
                  <a:cubicBezTo>
                    <a:pt x="5412" y="3632"/>
                    <a:pt x="6931" y="2819"/>
                    <a:pt x="6931" y="1816"/>
                  </a:cubicBezTo>
                  <a:cubicBezTo>
                    <a:pt x="6931" y="813"/>
                    <a:pt x="5412" y="0"/>
                    <a:pt x="3538" y="0"/>
                  </a:cubicBezTo>
                  <a:close/>
                  <a:moveTo>
                    <a:pt x="2166" y="4096"/>
                  </a:moveTo>
                  <a:cubicBezTo>
                    <a:pt x="970" y="4096"/>
                    <a:pt x="0" y="4615"/>
                    <a:pt x="0" y="5255"/>
                  </a:cubicBezTo>
                  <a:lnTo>
                    <a:pt x="0" y="10124"/>
                  </a:lnTo>
                  <a:cubicBezTo>
                    <a:pt x="0" y="10764"/>
                    <a:pt x="970" y="11284"/>
                    <a:pt x="2166" y="11284"/>
                  </a:cubicBezTo>
                  <a:lnTo>
                    <a:pt x="5054" y="11284"/>
                  </a:lnTo>
                  <a:cubicBezTo>
                    <a:pt x="6250" y="11284"/>
                    <a:pt x="7220" y="10764"/>
                    <a:pt x="7220" y="10124"/>
                  </a:cubicBezTo>
                  <a:cubicBezTo>
                    <a:pt x="7220" y="10124"/>
                    <a:pt x="7220" y="9558"/>
                    <a:pt x="7220" y="9351"/>
                  </a:cubicBezTo>
                  <a:lnTo>
                    <a:pt x="15018" y="9351"/>
                  </a:lnTo>
                  <a:cubicBezTo>
                    <a:pt x="15653" y="9351"/>
                    <a:pt x="16173" y="9073"/>
                    <a:pt x="16173" y="8733"/>
                  </a:cubicBezTo>
                  <a:cubicBezTo>
                    <a:pt x="16173" y="8393"/>
                    <a:pt x="15653" y="8115"/>
                    <a:pt x="15018" y="8115"/>
                  </a:cubicBezTo>
                  <a:lnTo>
                    <a:pt x="7220" y="8115"/>
                  </a:lnTo>
                  <a:cubicBezTo>
                    <a:pt x="7220" y="6729"/>
                    <a:pt x="7220" y="5255"/>
                    <a:pt x="7220" y="5255"/>
                  </a:cubicBezTo>
                  <a:cubicBezTo>
                    <a:pt x="7220" y="4615"/>
                    <a:pt x="6250" y="4096"/>
                    <a:pt x="5054" y="4096"/>
                  </a:cubicBezTo>
                  <a:lnTo>
                    <a:pt x="2166" y="4096"/>
                  </a:lnTo>
                  <a:close/>
                  <a:moveTo>
                    <a:pt x="2166" y="11825"/>
                  </a:moveTo>
                  <a:cubicBezTo>
                    <a:pt x="1570" y="11825"/>
                    <a:pt x="1029" y="11955"/>
                    <a:pt x="636" y="12165"/>
                  </a:cubicBezTo>
                  <a:cubicBezTo>
                    <a:pt x="244" y="12375"/>
                    <a:pt x="0" y="12665"/>
                    <a:pt x="0" y="12984"/>
                  </a:cubicBezTo>
                  <a:lnTo>
                    <a:pt x="0" y="13370"/>
                  </a:lnTo>
                  <a:cubicBezTo>
                    <a:pt x="0" y="13689"/>
                    <a:pt x="244" y="13979"/>
                    <a:pt x="636" y="14189"/>
                  </a:cubicBezTo>
                  <a:cubicBezTo>
                    <a:pt x="1029" y="14399"/>
                    <a:pt x="1570" y="14529"/>
                    <a:pt x="2166" y="14529"/>
                  </a:cubicBezTo>
                  <a:lnTo>
                    <a:pt x="11146" y="14529"/>
                  </a:lnTo>
                  <a:lnTo>
                    <a:pt x="16760" y="20903"/>
                  </a:lnTo>
                  <a:cubicBezTo>
                    <a:pt x="17014" y="21191"/>
                    <a:pt x="17469" y="21399"/>
                    <a:pt x="17992" y="21500"/>
                  </a:cubicBezTo>
                  <a:cubicBezTo>
                    <a:pt x="18514" y="21600"/>
                    <a:pt x="19105" y="21594"/>
                    <a:pt x="19643" y="21459"/>
                  </a:cubicBezTo>
                  <a:lnTo>
                    <a:pt x="20298" y="21292"/>
                  </a:lnTo>
                  <a:cubicBezTo>
                    <a:pt x="20836" y="21156"/>
                    <a:pt x="21225" y="20915"/>
                    <a:pt x="21412" y="20635"/>
                  </a:cubicBezTo>
                  <a:cubicBezTo>
                    <a:pt x="21600" y="20355"/>
                    <a:pt x="21585" y="20039"/>
                    <a:pt x="21331" y="19751"/>
                  </a:cubicBezTo>
                  <a:lnTo>
                    <a:pt x="14937" y="12489"/>
                  </a:lnTo>
                  <a:cubicBezTo>
                    <a:pt x="14830" y="12374"/>
                    <a:pt x="14696" y="12271"/>
                    <a:pt x="14540" y="12182"/>
                  </a:cubicBezTo>
                  <a:cubicBezTo>
                    <a:pt x="14391" y="12098"/>
                    <a:pt x="14222" y="12027"/>
                    <a:pt x="14030" y="11974"/>
                  </a:cubicBezTo>
                  <a:cubicBezTo>
                    <a:pt x="13614" y="11860"/>
                    <a:pt x="13216" y="11857"/>
                    <a:pt x="12667" y="11839"/>
                  </a:cubicBezTo>
                  <a:cubicBezTo>
                    <a:pt x="12182" y="11823"/>
                    <a:pt x="11650" y="11825"/>
                    <a:pt x="11570" y="11825"/>
                  </a:cubicBezTo>
                  <a:lnTo>
                    <a:pt x="2166" y="11825"/>
                  </a:lnTo>
                  <a:close/>
                </a:path>
              </a:pathLst>
            </a:custGeom>
            <a:solidFill>
              <a:schemeClr val="tx1"/>
            </a:solidFill>
            <a:ln w="12700" cap="flat">
              <a:noFill/>
              <a:miter lim="400000"/>
            </a:ln>
            <a:effectLst/>
          </p:spPr>
          <p:txBody>
            <a:bodyPr wrap="square" lIns="26789" tIns="26789" rIns="26789" bIns="26789" numCol="1" anchor="ctr">
              <a:noAutofit/>
            </a:bodyPr>
            <a:lstStyle/>
            <a:p>
              <a:pPr defTabSz="914217"/>
              <a:endParaRPr sz="2532" dirty="0">
                <a:solidFill>
                  <a:srgbClr val="7F7F7F"/>
                </a:solidFill>
                <a:latin typeface="Lato Light" panose="020F0502020204030203" pitchFamily="34" charset="0"/>
              </a:endParaRPr>
            </a:p>
          </p:txBody>
        </p:sp>
        <p:sp>
          <p:nvSpPr>
            <p:cNvPr id="5" name="Shape">
              <a:extLst>
                <a:ext uri="{FF2B5EF4-FFF2-40B4-BE49-F238E27FC236}">
                  <a16:creationId xmlns:a16="http://schemas.microsoft.com/office/drawing/2014/main" id="{D4A63FF3-AB8B-4825-80CF-E68B0B3080CB}"/>
                </a:ext>
              </a:extLst>
            </p:cNvPr>
            <p:cNvSpPr/>
            <p:nvPr/>
          </p:nvSpPr>
          <p:spPr>
            <a:xfrm flipH="1">
              <a:off x="10236793" y="4265162"/>
              <a:ext cx="1478457" cy="1809166"/>
            </a:xfrm>
            <a:custGeom>
              <a:avLst/>
              <a:gdLst/>
              <a:ahLst/>
              <a:cxnLst>
                <a:cxn ang="0">
                  <a:pos x="wd2" y="hd2"/>
                </a:cxn>
                <a:cxn ang="5400000">
                  <a:pos x="wd2" y="hd2"/>
                </a:cxn>
                <a:cxn ang="10800000">
                  <a:pos x="wd2" y="hd2"/>
                </a:cxn>
                <a:cxn ang="16200000">
                  <a:pos x="wd2" y="hd2"/>
                </a:cxn>
              </a:cxnLst>
              <a:rect l="0" t="0" r="r" b="b"/>
              <a:pathLst>
                <a:path w="21600" h="21600" extrusionOk="0">
                  <a:moveTo>
                    <a:pt x="19705" y="21600"/>
                  </a:moveTo>
                  <a:lnTo>
                    <a:pt x="10421" y="21600"/>
                  </a:lnTo>
                  <a:cubicBezTo>
                    <a:pt x="7548" y="21600"/>
                    <a:pt x="4943" y="20645"/>
                    <a:pt x="3056" y="19103"/>
                  </a:cubicBezTo>
                  <a:cubicBezTo>
                    <a:pt x="1169" y="17561"/>
                    <a:pt x="0" y="15432"/>
                    <a:pt x="0" y="13084"/>
                  </a:cubicBezTo>
                  <a:lnTo>
                    <a:pt x="0" y="1548"/>
                  </a:lnTo>
                  <a:cubicBezTo>
                    <a:pt x="0" y="693"/>
                    <a:pt x="848" y="0"/>
                    <a:pt x="1895" y="0"/>
                  </a:cubicBezTo>
                  <a:cubicBezTo>
                    <a:pt x="2941" y="0"/>
                    <a:pt x="3789" y="693"/>
                    <a:pt x="3789" y="1548"/>
                  </a:cubicBezTo>
                  <a:lnTo>
                    <a:pt x="3789" y="13084"/>
                  </a:lnTo>
                  <a:cubicBezTo>
                    <a:pt x="3789" y="14578"/>
                    <a:pt x="4533" y="15933"/>
                    <a:pt x="5734" y="16914"/>
                  </a:cubicBezTo>
                  <a:cubicBezTo>
                    <a:pt x="6935" y="17895"/>
                    <a:pt x="8593" y="18503"/>
                    <a:pt x="10421" y="18503"/>
                  </a:cubicBezTo>
                  <a:lnTo>
                    <a:pt x="19705" y="18503"/>
                  </a:lnTo>
                  <a:cubicBezTo>
                    <a:pt x="20752" y="18503"/>
                    <a:pt x="21600" y="19196"/>
                    <a:pt x="21600" y="20052"/>
                  </a:cubicBezTo>
                  <a:cubicBezTo>
                    <a:pt x="21600" y="20907"/>
                    <a:pt x="20752" y="21600"/>
                    <a:pt x="19705" y="21600"/>
                  </a:cubicBezTo>
                  <a:close/>
                </a:path>
              </a:pathLst>
            </a:custGeom>
            <a:solidFill>
              <a:schemeClr val="bg1">
                <a:lumMod val="85000"/>
              </a:schemeClr>
            </a:solidFill>
            <a:ln w="12700" cap="flat">
              <a:noFill/>
              <a:miter lim="400000"/>
            </a:ln>
            <a:effectLst/>
          </p:spPr>
          <p:txBody>
            <a:bodyPr wrap="square" lIns="26789" tIns="26789" rIns="26789" bIns="26789" numCol="1" anchor="ctr">
              <a:noAutofit/>
            </a:bodyPr>
            <a:lstStyle/>
            <a:p>
              <a:pPr defTabSz="914217"/>
              <a:endParaRPr sz="2532" dirty="0">
                <a:solidFill>
                  <a:srgbClr val="7F7F7F"/>
                </a:solidFill>
                <a:latin typeface="Lato Light" panose="020F0502020204030203" pitchFamily="34" charset="0"/>
              </a:endParaRPr>
            </a:p>
          </p:txBody>
        </p:sp>
        <p:sp>
          <p:nvSpPr>
            <p:cNvPr id="6" name="Shape">
              <a:extLst>
                <a:ext uri="{FF2B5EF4-FFF2-40B4-BE49-F238E27FC236}">
                  <a16:creationId xmlns:a16="http://schemas.microsoft.com/office/drawing/2014/main" id="{CEBC8834-2266-44DC-B8CA-BCD5B178ACAD}"/>
                </a:ext>
              </a:extLst>
            </p:cNvPr>
            <p:cNvSpPr/>
            <p:nvPr/>
          </p:nvSpPr>
          <p:spPr>
            <a:xfrm flipH="1">
              <a:off x="9300948" y="3175773"/>
              <a:ext cx="1934454" cy="3619370"/>
            </a:xfrm>
            <a:custGeom>
              <a:avLst/>
              <a:gdLst/>
              <a:ahLst/>
              <a:cxnLst>
                <a:cxn ang="0">
                  <a:pos x="wd2" y="hd2"/>
                </a:cxn>
                <a:cxn ang="5400000">
                  <a:pos x="wd2" y="hd2"/>
                </a:cxn>
                <a:cxn ang="10800000">
                  <a:pos x="wd2" y="hd2"/>
                </a:cxn>
                <a:cxn ang="16200000">
                  <a:pos x="wd2" y="hd2"/>
                </a:cxn>
              </a:cxnLst>
              <a:rect l="0" t="0" r="r" b="b"/>
              <a:pathLst>
                <a:path w="21539" h="21569" extrusionOk="0">
                  <a:moveTo>
                    <a:pt x="3538" y="0"/>
                  </a:moveTo>
                  <a:cubicBezTo>
                    <a:pt x="1664" y="0"/>
                    <a:pt x="144" y="813"/>
                    <a:pt x="144" y="1816"/>
                  </a:cubicBezTo>
                  <a:cubicBezTo>
                    <a:pt x="144" y="2819"/>
                    <a:pt x="1664" y="3632"/>
                    <a:pt x="3538" y="3632"/>
                  </a:cubicBezTo>
                  <a:cubicBezTo>
                    <a:pt x="5412" y="3632"/>
                    <a:pt x="6931" y="2819"/>
                    <a:pt x="6931" y="1816"/>
                  </a:cubicBezTo>
                  <a:cubicBezTo>
                    <a:pt x="6931" y="813"/>
                    <a:pt x="5412" y="0"/>
                    <a:pt x="3538" y="0"/>
                  </a:cubicBezTo>
                  <a:close/>
                  <a:moveTo>
                    <a:pt x="2166" y="4096"/>
                  </a:moveTo>
                  <a:cubicBezTo>
                    <a:pt x="970" y="4096"/>
                    <a:pt x="0" y="4615"/>
                    <a:pt x="0" y="5255"/>
                  </a:cubicBezTo>
                  <a:lnTo>
                    <a:pt x="0" y="10124"/>
                  </a:lnTo>
                  <a:cubicBezTo>
                    <a:pt x="0" y="10764"/>
                    <a:pt x="970" y="11284"/>
                    <a:pt x="2166" y="11284"/>
                  </a:cubicBezTo>
                  <a:lnTo>
                    <a:pt x="5054" y="11284"/>
                  </a:lnTo>
                  <a:cubicBezTo>
                    <a:pt x="6250" y="11284"/>
                    <a:pt x="7220" y="10764"/>
                    <a:pt x="7220" y="10124"/>
                  </a:cubicBezTo>
                  <a:cubicBezTo>
                    <a:pt x="7220" y="10124"/>
                    <a:pt x="7220" y="9558"/>
                    <a:pt x="7220" y="9351"/>
                  </a:cubicBezTo>
                  <a:lnTo>
                    <a:pt x="15018" y="9351"/>
                  </a:lnTo>
                  <a:cubicBezTo>
                    <a:pt x="15653" y="9351"/>
                    <a:pt x="16173" y="9073"/>
                    <a:pt x="16173" y="8733"/>
                  </a:cubicBezTo>
                  <a:cubicBezTo>
                    <a:pt x="16173" y="8393"/>
                    <a:pt x="15653" y="8115"/>
                    <a:pt x="15018" y="8115"/>
                  </a:cubicBezTo>
                  <a:lnTo>
                    <a:pt x="7220" y="8115"/>
                  </a:lnTo>
                  <a:cubicBezTo>
                    <a:pt x="7220" y="6729"/>
                    <a:pt x="7220" y="5255"/>
                    <a:pt x="7220" y="5255"/>
                  </a:cubicBezTo>
                  <a:cubicBezTo>
                    <a:pt x="7220" y="4615"/>
                    <a:pt x="6250" y="4096"/>
                    <a:pt x="5054" y="4096"/>
                  </a:cubicBezTo>
                  <a:lnTo>
                    <a:pt x="2166" y="4096"/>
                  </a:lnTo>
                  <a:close/>
                  <a:moveTo>
                    <a:pt x="2166" y="11825"/>
                  </a:moveTo>
                  <a:cubicBezTo>
                    <a:pt x="1570" y="11825"/>
                    <a:pt x="1029" y="11955"/>
                    <a:pt x="636" y="12165"/>
                  </a:cubicBezTo>
                  <a:cubicBezTo>
                    <a:pt x="244" y="12375"/>
                    <a:pt x="0" y="12665"/>
                    <a:pt x="0" y="12984"/>
                  </a:cubicBezTo>
                  <a:lnTo>
                    <a:pt x="0" y="13370"/>
                  </a:lnTo>
                  <a:cubicBezTo>
                    <a:pt x="0" y="13689"/>
                    <a:pt x="244" y="13979"/>
                    <a:pt x="636" y="14189"/>
                  </a:cubicBezTo>
                  <a:cubicBezTo>
                    <a:pt x="1029" y="14399"/>
                    <a:pt x="1570" y="14529"/>
                    <a:pt x="2166" y="14529"/>
                  </a:cubicBezTo>
                  <a:lnTo>
                    <a:pt x="11146" y="14529"/>
                  </a:lnTo>
                  <a:lnTo>
                    <a:pt x="16760" y="20903"/>
                  </a:lnTo>
                  <a:cubicBezTo>
                    <a:pt x="17014" y="21191"/>
                    <a:pt x="17469" y="21399"/>
                    <a:pt x="17992" y="21500"/>
                  </a:cubicBezTo>
                  <a:cubicBezTo>
                    <a:pt x="18514" y="21600"/>
                    <a:pt x="19105" y="21594"/>
                    <a:pt x="19643" y="21459"/>
                  </a:cubicBezTo>
                  <a:lnTo>
                    <a:pt x="20298" y="21292"/>
                  </a:lnTo>
                  <a:cubicBezTo>
                    <a:pt x="20836" y="21156"/>
                    <a:pt x="21225" y="20915"/>
                    <a:pt x="21412" y="20635"/>
                  </a:cubicBezTo>
                  <a:cubicBezTo>
                    <a:pt x="21600" y="20355"/>
                    <a:pt x="21585" y="20039"/>
                    <a:pt x="21331" y="19751"/>
                  </a:cubicBezTo>
                  <a:lnTo>
                    <a:pt x="14937" y="12489"/>
                  </a:lnTo>
                  <a:cubicBezTo>
                    <a:pt x="14830" y="12374"/>
                    <a:pt x="14696" y="12271"/>
                    <a:pt x="14540" y="12182"/>
                  </a:cubicBezTo>
                  <a:cubicBezTo>
                    <a:pt x="14391" y="12098"/>
                    <a:pt x="14222" y="12027"/>
                    <a:pt x="14030" y="11974"/>
                  </a:cubicBezTo>
                  <a:cubicBezTo>
                    <a:pt x="13614" y="11860"/>
                    <a:pt x="13216" y="11857"/>
                    <a:pt x="12667" y="11839"/>
                  </a:cubicBezTo>
                  <a:cubicBezTo>
                    <a:pt x="12182" y="11823"/>
                    <a:pt x="11650" y="11825"/>
                    <a:pt x="11570" y="11825"/>
                  </a:cubicBezTo>
                  <a:lnTo>
                    <a:pt x="2166" y="11825"/>
                  </a:lnTo>
                  <a:close/>
                </a:path>
              </a:pathLst>
            </a:custGeom>
            <a:solidFill>
              <a:srgbClr val="2F8DFF"/>
            </a:solidFill>
            <a:ln w="12700" cap="flat">
              <a:noFill/>
              <a:miter lim="400000"/>
            </a:ln>
            <a:effectLst/>
          </p:spPr>
          <p:txBody>
            <a:bodyPr wrap="square" lIns="26789" tIns="26789" rIns="26789" bIns="26789" numCol="1" anchor="ctr">
              <a:noAutofit/>
            </a:bodyPr>
            <a:lstStyle/>
            <a:p>
              <a:pPr defTabSz="914217"/>
              <a:endParaRPr sz="2532" dirty="0">
                <a:solidFill>
                  <a:srgbClr val="7F7F7F"/>
                </a:solidFill>
                <a:latin typeface="Lato Light" panose="020F0502020204030203" pitchFamily="34" charset="0"/>
              </a:endParaRPr>
            </a:p>
          </p:txBody>
        </p:sp>
      </p:grpSp>
      <p:sp>
        <p:nvSpPr>
          <p:cNvPr id="10" name="Rectangle 9">
            <a:extLst>
              <a:ext uri="{FF2B5EF4-FFF2-40B4-BE49-F238E27FC236}">
                <a16:creationId xmlns:a16="http://schemas.microsoft.com/office/drawing/2014/main" id="{7FA114EA-D07A-4A0E-91A3-F8A2BAF49D24}"/>
              </a:ext>
            </a:extLst>
          </p:cNvPr>
          <p:cNvSpPr/>
          <p:nvPr/>
        </p:nvSpPr>
        <p:spPr>
          <a:xfrm>
            <a:off x="868266" y="1994211"/>
            <a:ext cx="4931971" cy="4801314"/>
          </a:xfrm>
          <a:prstGeom prst="rect">
            <a:avLst/>
          </a:prstGeom>
        </p:spPr>
        <p:txBody>
          <a:bodyPr wrap="square">
            <a:spAutoFit/>
          </a:bodyPr>
          <a:lstStyle/>
          <a:p>
            <a:pPr marL="285750" indent="-285750">
              <a:buClr>
                <a:srgbClr val="2F8DFF"/>
              </a:buClr>
              <a:buFont typeface="Arial" panose="020B0604020202020204" pitchFamily="34" charset="0"/>
              <a:buChar char="•"/>
            </a:pPr>
            <a:r>
              <a:rPr lang="en-US" dirty="0">
                <a:latin typeface="Arial" panose="020B0604020202020204" pitchFamily="34" charset="0"/>
                <a:cs typeface="Arial" panose="020B0604020202020204" pitchFamily="34" charset="0"/>
              </a:rPr>
              <a:t>Go first</a:t>
            </a:r>
          </a:p>
          <a:p>
            <a:pPr marL="285750" indent="-285750">
              <a:buClr>
                <a:srgbClr val="2F8DFF"/>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Clr>
                <a:srgbClr val="2F8DFF"/>
              </a:buClr>
              <a:buFont typeface="Arial" panose="020B0604020202020204" pitchFamily="34" charset="0"/>
              <a:buChar char="•"/>
            </a:pPr>
            <a:r>
              <a:rPr lang="en-US" dirty="0">
                <a:latin typeface="Arial" panose="020B0604020202020204" pitchFamily="34" charset="0"/>
                <a:cs typeface="Arial" panose="020B0604020202020204" pitchFamily="34" charset="0"/>
              </a:rPr>
              <a:t>Express gratitude by reinforcing what you value</a:t>
            </a:r>
          </a:p>
          <a:p>
            <a:pPr marL="285750" indent="-285750">
              <a:buClr>
                <a:srgbClr val="2F8DFF"/>
              </a:buClr>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285750" indent="-285750">
              <a:buClr>
                <a:srgbClr val="2F8DFF"/>
              </a:buClr>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Be present by making eye contact and being mindful of your energy</a:t>
            </a:r>
          </a:p>
          <a:p>
            <a:pPr marL="285750" indent="-285750">
              <a:buClr>
                <a:srgbClr val="2F8DFF"/>
              </a:buClr>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285750" indent="-285750">
              <a:buClr>
                <a:srgbClr val="2F8DFF"/>
              </a:buClr>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Listen</a:t>
            </a:r>
          </a:p>
          <a:p>
            <a:pPr marL="285750" indent="-285750">
              <a:buClr>
                <a:srgbClr val="2F8DFF"/>
              </a:buClr>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285750" indent="-285750">
              <a:buClr>
                <a:srgbClr val="2F8DFF"/>
              </a:buClr>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Ask good questions </a:t>
            </a:r>
          </a:p>
          <a:p>
            <a:pPr marL="285750" indent="-285750">
              <a:buClr>
                <a:srgbClr val="2F8DFF"/>
              </a:buClr>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285750" indent="-285750">
              <a:buClr>
                <a:srgbClr val="2F8DFF"/>
              </a:buClr>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Be vulnerable and transparent </a:t>
            </a:r>
          </a:p>
          <a:p>
            <a:pPr marL="285750" indent="-285750">
              <a:buClr>
                <a:srgbClr val="2F8DFF"/>
              </a:buClr>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285750" indent="-285750">
              <a:buClr>
                <a:srgbClr val="2F8DFF"/>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Clr>
                <a:srgbClr val="2F8DFF"/>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Clr>
                <a:srgbClr val="2F8DFF"/>
              </a:buClr>
              <a:buFont typeface="Arial" panose="020B0604020202020204" pitchFamily="34" charset="0"/>
              <a:buChar char="•"/>
            </a:pPr>
            <a:endParaRPr lang="en-US" dirty="0"/>
          </a:p>
        </p:txBody>
      </p:sp>
      <p:sp>
        <p:nvSpPr>
          <p:cNvPr id="11" name="Rectangle 10">
            <a:extLst>
              <a:ext uri="{FF2B5EF4-FFF2-40B4-BE49-F238E27FC236}">
                <a16:creationId xmlns:a16="http://schemas.microsoft.com/office/drawing/2014/main" id="{4FCEAC15-C361-491C-AC26-9F9FE05A6C73}"/>
              </a:ext>
            </a:extLst>
          </p:cNvPr>
          <p:cNvSpPr/>
          <p:nvPr/>
        </p:nvSpPr>
        <p:spPr>
          <a:xfrm>
            <a:off x="7329861" y="1224914"/>
            <a:ext cx="3993140" cy="1384995"/>
          </a:xfrm>
          <a:prstGeom prst="rect">
            <a:avLst/>
          </a:prstGeom>
        </p:spPr>
        <p:txBody>
          <a:bodyPr wrap="square">
            <a:spAutoFit/>
          </a:bodyPr>
          <a:lstStyle/>
          <a:p>
            <a:pPr algn="ctr">
              <a:spcBef>
                <a:spcPct val="0"/>
              </a:spcBef>
              <a:defRPr/>
            </a:pPr>
            <a:r>
              <a:rPr lang="en-US" sz="1400" dirty="0">
                <a:latin typeface="Arial" panose="020B0604020202020204" pitchFamily="34" charset="0"/>
                <a:cs typeface="Arial" panose="020B0604020202020204" pitchFamily="34" charset="0"/>
              </a:rPr>
              <a:t>I’m committed to making us better.</a:t>
            </a:r>
          </a:p>
          <a:p>
            <a:pPr algn="ctr">
              <a:spcBef>
                <a:spcPct val="0"/>
              </a:spcBef>
              <a:defRPr/>
            </a:pPr>
            <a:endParaRPr lang="en-US" sz="1400" dirty="0">
              <a:latin typeface="Arial" panose="020B0604020202020204" pitchFamily="34" charset="0"/>
              <a:cs typeface="Arial" panose="020B0604020202020204" pitchFamily="34" charset="0"/>
            </a:endParaRPr>
          </a:p>
          <a:p>
            <a:pPr algn="ctr">
              <a:spcBef>
                <a:spcPct val="0"/>
              </a:spcBef>
              <a:defRPr/>
            </a:pPr>
            <a:r>
              <a:rPr lang="en-US" sz="1400" dirty="0">
                <a:latin typeface="Arial" panose="020B0604020202020204" pitchFamily="34" charset="0"/>
                <a:cs typeface="Arial" panose="020B0604020202020204" pitchFamily="34" charset="0"/>
              </a:rPr>
              <a:t>What do you find most valuable/helpful </a:t>
            </a:r>
          </a:p>
          <a:p>
            <a:pPr algn="ctr">
              <a:spcBef>
                <a:spcPct val="0"/>
              </a:spcBef>
              <a:defRPr/>
            </a:pPr>
            <a:r>
              <a:rPr lang="en-US" sz="1400" dirty="0">
                <a:latin typeface="Arial" panose="020B0604020202020204" pitchFamily="34" charset="0"/>
                <a:cs typeface="Arial" panose="020B0604020202020204" pitchFamily="34" charset="0"/>
              </a:rPr>
              <a:t>in our interactions?</a:t>
            </a:r>
          </a:p>
          <a:p>
            <a:pPr algn="ctr">
              <a:spcBef>
                <a:spcPct val="0"/>
              </a:spcBef>
              <a:defRPr/>
            </a:pPr>
            <a:endParaRPr lang="en-US" sz="1400" dirty="0">
              <a:latin typeface="Arial" panose="020B0604020202020204" pitchFamily="34" charset="0"/>
              <a:cs typeface="Arial" panose="020B0604020202020204" pitchFamily="34" charset="0"/>
            </a:endParaRPr>
          </a:p>
          <a:p>
            <a:pPr algn="ctr">
              <a:spcBef>
                <a:spcPct val="0"/>
              </a:spcBef>
              <a:defRPr/>
            </a:pPr>
            <a:r>
              <a:rPr lang="en-US" sz="1400" dirty="0">
                <a:latin typeface="Arial" panose="020B0604020202020204" pitchFamily="34" charset="0"/>
                <a:cs typeface="Arial" panose="020B0604020202020204" pitchFamily="34" charset="0"/>
              </a:rPr>
              <a:t>How can I be a better partner?</a:t>
            </a:r>
            <a:endParaRPr lang="en-US" sz="1400" cap="all" dirty="0">
              <a:latin typeface="Arial" panose="020B0604020202020204" pitchFamily="34" charset="0"/>
              <a:cs typeface="Arial" panose="020B0604020202020204" pitchFamily="34" charset="0"/>
            </a:endParaRPr>
          </a:p>
        </p:txBody>
      </p:sp>
      <p:sp>
        <p:nvSpPr>
          <p:cNvPr id="13" name="Speech Bubble: Rectangle with Corners Rounded 12">
            <a:extLst>
              <a:ext uri="{FF2B5EF4-FFF2-40B4-BE49-F238E27FC236}">
                <a16:creationId xmlns:a16="http://schemas.microsoft.com/office/drawing/2014/main" id="{6AD8FDB8-4ED4-4BF6-BB9E-4973B4C0C33A}"/>
              </a:ext>
            </a:extLst>
          </p:cNvPr>
          <p:cNvSpPr/>
          <p:nvPr/>
        </p:nvSpPr>
        <p:spPr>
          <a:xfrm>
            <a:off x="7329861" y="1148768"/>
            <a:ext cx="3993140" cy="1605318"/>
          </a:xfrm>
          <a:prstGeom prst="wedgeRoundRectCallout">
            <a:avLst>
              <a:gd name="adj1" fmla="val -5321"/>
              <a:gd name="adj2" fmla="val 102861"/>
              <a:gd name="adj3" fmla="val 16667"/>
            </a:avLst>
          </a:prstGeom>
          <a:noFill/>
          <a:ln>
            <a:solidFill>
              <a:srgbClr val="2F8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411F6FD5-0DF9-45A0-A5BA-B1D6133EABA2}"/>
              </a:ext>
            </a:extLst>
          </p:cNvPr>
          <p:cNvSpPr txBox="1"/>
          <p:nvPr/>
        </p:nvSpPr>
        <p:spPr>
          <a:xfrm>
            <a:off x="695522" y="1100053"/>
            <a:ext cx="954127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Make it safe</a:t>
            </a:r>
          </a:p>
        </p:txBody>
      </p:sp>
      <p:pic>
        <p:nvPicPr>
          <p:cNvPr id="18" name="Picture 17" descr="SHIFT">
            <a:extLst>
              <a:ext uri="{FF2B5EF4-FFF2-40B4-BE49-F238E27FC236}">
                <a16:creationId xmlns:a16="http://schemas.microsoft.com/office/drawing/2014/main" id="{FAACF20C-86AD-A24C-9ED8-C4F8CAD99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3001" y="352829"/>
            <a:ext cx="504239" cy="50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93106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6E17F1E-8F00-AE43-B429-0674FD89926A}"/>
              </a:ext>
            </a:extLst>
          </p:cNvPr>
          <p:cNvSpPr/>
          <p:nvPr/>
        </p:nvSpPr>
        <p:spPr>
          <a:xfrm>
            <a:off x="838200" y="1510145"/>
            <a:ext cx="10484801" cy="4350328"/>
          </a:xfrm>
          <a:prstGeom prst="roundRect">
            <a:avLst>
              <a:gd name="adj" fmla="val 1380"/>
            </a:avLst>
          </a:prstGeom>
          <a:solidFill>
            <a:schemeClr val="bg1"/>
          </a:solidFill>
          <a:ln>
            <a:noFill/>
          </a:ln>
          <a:effectLst>
            <a:outerShdw blurRad="252313"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380F83-D0B3-4047-931E-A3418EA8A602}"/>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Stay Interviews</a:t>
            </a:r>
          </a:p>
        </p:txBody>
      </p:sp>
      <p:sp>
        <p:nvSpPr>
          <p:cNvPr id="3" name="Content Placeholder 2">
            <a:extLst>
              <a:ext uri="{FF2B5EF4-FFF2-40B4-BE49-F238E27FC236}">
                <a16:creationId xmlns:a16="http://schemas.microsoft.com/office/drawing/2014/main" id="{FCAB0E57-9257-4073-A155-32A4635BD3EC}"/>
              </a:ext>
            </a:extLst>
          </p:cNvPr>
          <p:cNvSpPr>
            <a:spLocks noGrp="1"/>
          </p:cNvSpPr>
          <p:nvPr>
            <p:ph idx="1"/>
          </p:nvPr>
        </p:nvSpPr>
        <p:spPr>
          <a:xfrm>
            <a:off x="1059520" y="1914092"/>
            <a:ext cx="10515600" cy="4351338"/>
          </a:xfrm>
        </p:spPr>
        <p:txBody>
          <a:bodyPr>
            <a:normAutofit/>
          </a:bodyPr>
          <a:lstStyle/>
          <a:p>
            <a:pPr>
              <a:buClr>
                <a:srgbClr val="2F8DFF"/>
              </a:buClr>
            </a:pPr>
            <a:r>
              <a:rPr lang="en-US" sz="2000" i="0" dirty="0">
                <a:effectLst/>
                <a:latin typeface="Arial" panose="020B0604020202020204" pitchFamily="34" charset="0"/>
                <a:cs typeface="Arial" panose="020B0604020202020204" pitchFamily="34" charset="0"/>
              </a:rPr>
              <a:t>What do you look forward to most when you come to work every day?</a:t>
            </a:r>
          </a:p>
          <a:p>
            <a:pPr>
              <a:buClr>
                <a:srgbClr val="2F8DFF"/>
              </a:buClr>
            </a:pPr>
            <a:r>
              <a:rPr lang="en-US" sz="2000" i="0" dirty="0">
                <a:effectLst/>
                <a:latin typeface="Arial" panose="020B0604020202020204" pitchFamily="34" charset="0"/>
                <a:cs typeface="Arial" panose="020B0604020202020204" pitchFamily="34" charset="0"/>
              </a:rPr>
              <a:t>What do you dread about work every day? </a:t>
            </a:r>
          </a:p>
          <a:p>
            <a:pPr>
              <a:buClr>
                <a:srgbClr val="2F8DFF"/>
              </a:buClr>
            </a:pPr>
            <a:r>
              <a:rPr lang="en-US" sz="2000" i="0" dirty="0">
                <a:effectLst/>
                <a:latin typeface="Arial" panose="020B0604020202020204" pitchFamily="34" charset="0"/>
                <a:cs typeface="Arial" panose="020B0604020202020204" pitchFamily="34" charset="0"/>
              </a:rPr>
              <a:t>When was the last time you thought about leaving the company?</a:t>
            </a:r>
          </a:p>
          <a:p>
            <a:pPr>
              <a:buClr>
                <a:srgbClr val="2F8DFF"/>
              </a:buClr>
            </a:pPr>
            <a:r>
              <a:rPr lang="en-US" sz="2000" i="0" dirty="0">
                <a:effectLst/>
                <a:latin typeface="Arial" panose="020B0604020202020204" pitchFamily="34" charset="0"/>
                <a:cs typeface="Arial" panose="020B0604020202020204" pitchFamily="34" charset="0"/>
              </a:rPr>
              <a:t>What situation made you think of leaving?</a:t>
            </a:r>
            <a:endParaRPr lang="en-US" sz="2000" dirty="0">
              <a:latin typeface="Arial" panose="020B0604020202020204" pitchFamily="34" charset="0"/>
              <a:cs typeface="Arial" panose="020B0604020202020204" pitchFamily="34" charset="0"/>
            </a:endParaRPr>
          </a:p>
          <a:p>
            <a:pPr>
              <a:buClr>
                <a:srgbClr val="2F8DFF"/>
              </a:buClr>
            </a:pPr>
            <a:r>
              <a:rPr lang="en-US" sz="2000" i="0" dirty="0">
                <a:effectLst/>
                <a:latin typeface="Arial" panose="020B0604020202020204" pitchFamily="34" charset="0"/>
                <a:cs typeface="Arial" panose="020B0604020202020204" pitchFamily="34" charset="0"/>
              </a:rPr>
              <a:t>Would you recommend our company to job-seeking friends? Why (not)? </a:t>
            </a:r>
          </a:p>
          <a:p>
            <a:pPr>
              <a:buClr>
                <a:srgbClr val="2F8DFF"/>
              </a:buClr>
            </a:pPr>
            <a:r>
              <a:rPr lang="en-US" sz="2000" i="0" dirty="0">
                <a:effectLst/>
                <a:latin typeface="Arial" panose="020B0604020202020204" pitchFamily="34" charset="0"/>
                <a:cs typeface="Arial" panose="020B0604020202020204" pitchFamily="34" charset="0"/>
              </a:rPr>
              <a:t>What would tempt you to leave the company?</a:t>
            </a:r>
          </a:p>
          <a:p>
            <a:pPr>
              <a:buClr>
                <a:srgbClr val="2F8DFF"/>
              </a:buClr>
            </a:pPr>
            <a:r>
              <a:rPr lang="en-US" sz="2000" i="0" dirty="0">
                <a:effectLst/>
                <a:latin typeface="Arial" panose="020B0604020202020204" pitchFamily="34" charset="0"/>
                <a:cs typeface="Arial" panose="020B0604020202020204" pitchFamily="34" charset="0"/>
              </a:rPr>
              <a:t>What is the best part of your job? </a:t>
            </a:r>
          </a:p>
          <a:p>
            <a:pPr>
              <a:buClr>
                <a:srgbClr val="2F8DFF"/>
              </a:buClr>
            </a:pPr>
            <a:r>
              <a:rPr lang="en-US" sz="2000" i="0" dirty="0">
                <a:effectLst/>
                <a:latin typeface="Arial" panose="020B0604020202020204" pitchFamily="34" charset="0"/>
                <a:cs typeface="Arial" panose="020B0604020202020204" pitchFamily="34" charset="0"/>
              </a:rPr>
              <a:t>What part of your job would you cut out straight away if you could?</a:t>
            </a:r>
            <a:endParaRPr lang="en-US" sz="2000" dirty="0">
              <a:latin typeface="Arial" panose="020B0604020202020204" pitchFamily="34" charset="0"/>
              <a:cs typeface="Arial" panose="020B0604020202020204" pitchFamily="34" charset="0"/>
            </a:endParaRPr>
          </a:p>
          <a:p>
            <a:pPr>
              <a:buClr>
                <a:srgbClr val="2F8DFF"/>
              </a:buClr>
            </a:pPr>
            <a:r>
              <a:rPr lang="en-US" sz="2000" i="0" dirty="0">
                <a:effectLst/>
                <a:latin typeface="Arial" panose="020B0604020202020204" pitchFamily="34" charset="0"/>
                <a:cs typeface="Arial" panose="020B0604020202020204" pitchFamily="34" charset="0"/>
              </a:rPr>
              <a:t>Which of your talents are you not using in your current role? </a:t>
            </a:r>
          </a:p>
        </p:txBody>
      </p:sp>
      <p:sp>
        <p:nvSpPr>
          <p:cNvPr id="4" name="Content Placeholder 2">
            <a:extLst>
              <a:ext uri="{FF2B5EF4-FFF2-40B4-BE49-F238E27FC236}">
                <a16:creationId xmlns:a16="http://schemas.microsoft.com/office/drawing/2014/main" id="{8207FB71-3273-3A48-A4E7-CB8C760BBF6A}"/>
              </a:ext>
            </a:extLst>
          </p:cNvPr>
          <p:cNvSpPr txBox="1">
            <a:spLocks/>
          </p:cNvSpPr>
          <p:nvPr/>
        </p:nvSpPr>
        <p:spPr>
          <a:xfrm>
            <a:off x="838200" y="6265430"/>
            <a:ext cx="4728713" cy="3250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solidFill>
                  <a:schemeClr val="bg1">
                    <a:lumMod val="75000"/>
                  </a:schemeClr>
                </a:solidFill>
                <a:latin typeface="Arial" panose="020B0604020202020204" pitchFamily="34" charset="0"/>
                <a:cs typeface="Arial" panose="020B0604020202020204" pitchFamily="34" charset="0"/>
              </a:rPr>
              <a:t>Source: </a:t>
            </a:r>
            <a:r>
              <a:rPr lang="en-US" sz="1600" dirty="0" err="1">
                <a:solidFill>
                  <a:schemeClr val="bg1">
                    <a:lumMod val="75000"/>
                  </a:schemeClr>
                </a:solidFill>
                <a:latin typeface="Arial" panose="020B0604020202020204" pitchFamily="34" charset="0"/>
                <a:cs typeface="Arial" panose="020B0604020202020204" pitchFamily="34" charset="0"/>
              </a:rPr>
              <a:t>Neelie</a:t>
            </a:r>
            <a:r>
              <a:rPr lang="en-US" sz="1600" dirty="0">
                <a:solidFill>
                  <a:schemeClr val="bg1">
                    <a:lumMod val="75000"/>
                  </a:schemeClr>
                </a:solidFill>
                <a:latin typeface="Arial" panose="020B0604020202020204" pitchFamily="34" charset="0"/>
                <a:cs typeface="Arial" panose="020B0604020202020204" pitchFamily="34" charset="0"/>
              </a:rPr>
              <a:t> </a:t>
            </a:r>
            <a:r>
              <a:rPr lang="en-US" sz="1600" dirty="0" err="1">
                <a:solidFill>
                  <a:schemeClr val="bg1">
                    <a:lumMod val="75000"/>
                  </a:schemeClr>
                </a:solidFill>
                <a:latin typeface="Arial" panose="020B0604020202020204" pitchFamily="34" charset="0"/>
                <a:cs typeface="Arial" panose="020B0604020202020204" pitchFamily="34" charset="0"/>
              </a:rPr>
              <a:t>Verlinden</a:t>
            </a:r>
            <a:r>
              <a:rPr lang="en-US" sz="1600" dirty="0">
                <a:solidFill>
                  <a:schemeClr val="bg1">
                    <a:lumMod val="75000"/>
                  </a:schemeClr>
                </a:solidFill>
                <a:latin typeface="Arial" panose="020B0604020202020204" pitchFamily="34" charset="0"/>
                <a:cs typeface="Arial" panose="020B0604020202020204" pitchFamily="34" charset="0"/>
              </a:rPr>
              <a:t>, Co-founder of the Academy to Innovate HR</a:t>
            </a:r>
          </a:p>
        </p:txBody>
      </p:sp>
      <p:pic>
        <p:nvPicPr>
          <p:cNvPr id="5" name="Picture 4" descr="SHIFT">
            <a:extLst>
              <a:ext uri="{FF2B5EF4-FFF2-40B4-BE49-F238E27FC236}">
                <a16:creationId xmlns:a16="http://schemas.microsoft.com/office/drawing/2014/main" id="{85BD880A-19E3-C54E-87B4-E2881040B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3001" y="352829"/>
            <a:ext cx="504239" cy="50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528000"/>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36D064-1BB9-B44D-BC04-CDE57ECFF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027189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n's white dress shirt">
            <a:extLst>
              <a:ext uri="{FF2B5EF4-FFF2-40B4-BE49-F238E27FC236}">
                <a16:creationId xmlns:a16="http://schemas.microsoft.com/office/drawing/2014/main" id="{27DEB380-9A29-4834-9FFD-0ADDA1B281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5837"/>
          <a:stretch/>
        </p:blipFill>
        <p:spPr bwMode="auto">
          <a:xfrm>
            <a:off x="-1" y="0"/>
            <a:ext cx="1221660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BA76F5C-DD45-49FE-9B23-2C5506F3AF1A}"/>
              </a:ext>
            </a:extLst>
          </p:cNvPr>
          <p:cNvSpPr/>
          <p:nvPr/>
        </p:nvSpPr>
        <p:spPr>
          <a:xfrm rot="5400000">
            <a:off x="2680099" y="-2680097"/>
            <a:ext cx="6856413" cy="12216608"/>
          </a:xfrm>
          <a:prstGeom prst="rect">
            <a:avLst/>
          </a:prstGeom>
          <a:gradFill>
            <a:gsLst>
              <a:gs pos="0">
                <a:srgbClr val="0C2340">
                  <a:alpha val="73859"/>
                </a:srgb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607" rtl="0" eaLnBrk="0" fontAlgn="base" latinLnBrk="0" hangingPunct="0">
              <a:lnSpc>
                <a:spcPct val="100000"/>
              </a:lnSpc>
              <a:spcBef>
                <a:spcPct val="0"/>
              </a:spcBef>
              <a:spcAft>
                <a:spcPct val="0"/>
              </a:spcAft>
              <a:buClrTx/>
              <a:buSzTx/>
              <a:buFontTx/>
              <a:buNone/>
              <a:tabLst/>
              <a:defRPr/>
            </a:pPr>
            <a:endParaRPr kumimoji="0" lang="en-US" sz="3599" b="0" i="0" u="none" strike="noStrike" kern="1200" cap="none" spc="0" normalizeH="0" baseline="0" noProof="0">
              <a:ln>
                <a:noFill/>
              </a:ln>
              <a:solidFill>
                <a:srgbClr val="FFFFFF"/>
              </a:solidFill>
              <a:effectLst/>
              <a:uLnTx/>
              <a:uFillTx/>
              <a:latin typeface="Lato Light"/>
              <a:ea typeface="+mn-ea"/>
              <a:cs typeface="+mn-cs"/>
            </a:endParaRPr>
          </a:p>
        </p:txBody>
      </p:sp>
      <p:sp>
        <p:nvSpPr>
          <p:cNvPr id="2" name="AutoShape 2">
            <a:extLst>
              <a:ext uri="{FF2B5EF4-FFF2-40B4-BE49-F238E27FC236}">
                <a16:creationId xmlns:a16="http://schemas.microsoft.com/office/drawing/2014/main" id="{3152868C-136F-421A-92FD-86ADA2ACAC9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D6497CD-16BB-1348-BAA3-78E26C94A49B}"/>
              </a:ext>
            </a:extLst>
          </p:cNvPr>
          <p:cNvSpPr/>
          <p:nvPr/>
        </p:nvSpPr>
        <p:spPr>
          <a:xfrm>
            <a:off x="610088" y="3265135"/>
            <a:ext cx="8577469" cy="2693504"/>
          </a:xfrm>
          <a:prstGeom prst="rect">
            <a:avLst/>
          </a:prstGeom>
          <a:solidFill>
            <a:srgbClr val="2F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Open quotation mark with solid fill">
            <a:extLst>
              <a:ext uri="{FF2B5EF4-FFF2-40B4-BE49-F238E27FC236}">
                <a16:creationId xmlns:a16="http://schemas.microsoft.com/office/drawing/2014/main" id="{87DFEFD7-7653-BB47-ADAC-613C96A6EA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6247" y="2571975"/>
            <a:ext cx="1252671" cy="1252671"/>
          </a:xfrm>
          <a:prstGeom prst="rect">
            <a:avLst/>
          </a:prstGeom>
        </p:spPr>
      </p:pic>
      <p:pic>
        <p:nvPicPr>
          <p:cNvPr id="19" name="Picture 18">
            <a:extLst>
              <a:ext uri="{FF2B5EF4-FFF2-40B4-BE49-F238E27FC236}">
                <a16:creationId xmlns:a16="http://schemas.microsoft.com/office/drawing/2014/main" id="{A8BA53B9-B20D-ED4D-A7CC-1E4DC795DDE1}"/>
              </a:ext>
            </a:extLst>
          </p:cNvPr>
          <p:cNvPicPr>
            <a:picLocks noChangeAspect="1"/>
          </p:cNvPicPr>
          <p:nvPr/>
        </p:nvPicPr>
        <p:blipFill>
          <a:blip r:embed="rId7"/>
          <a:stretch>
            <a:fillRect/>
          </a:stretch>
        </p:blipFill>
        <p:spPr>
          <a:xfrm>
            <a:off x="11355531" y="335015"/>
            <a:ext cx="346993" cy="470218"/>
          </a:xfrm>
          <a:prstGeom prst="rect">
            <a:avLst/>
          </a:prstGeom>
        </p:spPr>
      </p:pic>
      <p:sp>
        <p:nvSpPr>
          <p:cNvPr id="4" name="Rectangle 3">
            <a:extLst>
              <a:ext uri="{FF2B5EF4-FFF2-40B4-BE49-F238E27FC236}">
                <a16:creationId xmlns:a16="http://schemas.microsoft.com/office/drawing/2014/main" id="{1446E3AC-807E-6B47-8C5D-DB8FDA810B6C}"/>
              </a:ext>
            </a:extLst>
          </p:cNvPr>
          <p:cNvSpPr/>
          <p:nvPr/>
        </p:nvSpPr>
        <p:spPr>
          <a:xfrm>
            <a:off x="1581540" y="3836111"/>
            <a:ext cx="7299224" cy="1200329"/>
          </a:xfrm>
          <a:prstGeom prst="rect">
            <a:avLst/>
          </a:prstGeom>
        </p:spPr>
        <p:txBody>
          <a:bodyPr wrap="square">
            <a:spAutoFit/>
          </a:bodyPr>
          <a:lstStyle/>
          <a:p>
            <a:pPr lvl="0" defTabSz="913607" eaLnBrk="0" fontAlgn="base" hangingPunct="0">
              <a:spcBef>
                <a:spcPct val="0"/>
              </a:spcBef>
              <a:spcAft>
                <a:spcPct val="0"/>
              </a:spcAft>
              <a:defRPr/>
            </a:pPr>
            <a:r>
              <a:rPr lang="en-US" altLang="ja-JP" sz="3600" b="1" dirty="0">
                <a:solidFill>
                  <a:srgbClr val="FFFFFF"/>
                </a:solidFill>
                <a:latin typeface="Arial" panose="020B0604020202020204" pitchFamily="34" charset="0"/>
                <a:ea typeface="MS PGothic" panose="020B0600070205080204" pitchFamily="34" charset="-128"/>
                <a:cs typeface="Arial" panose="020B0604020202020204" pitchFamily="34" charset="0"/>
              </a:rPr>
              <a:t>The attempt to escape from pain, is what creates more pain.</a:t>
            </a:r>
          </a:p>
        </p:txBody>
      </p:sp>
      <p:sp>
        <p:nvSpPr>
          <p:cNvPr id="9" name="TextBox 3">
            <a:extLst>
              <a:ext uri="{FF2B5EF4-FFF2-40B4-BE49-F238E27FC236}">
                <a16:creationId xmlns:a16="http://schemas.microsoft.com/office/drawing/2014/main" id="{4F3894E2-2CAA-4B16-B77B-88BBB785DC8E}"/>
              </a:ext>
            </a:extLst>
          </p:cNvPr>
          <p:cNvSpPr txBox="1">
            <a:spLocks noChangeArrowheads="1"/>
          </p:cNvSpPr>
          <p:nvPr/>
        </p:nvSpPr>
        <p:spPr bwMode="auto">
          <a:xfrm>
            <a:off x="1581540" y="5117003"/>
            <a:ext cx="61486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marL="0" marR="0" lvl="0" indent="0" algn="l" defTabSz="913607" rtl="0" eaLnBrk="0" fontAlgn="base" latinLnBrk="0" hangingPunct="0">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Gabor Mate</a:t>
            </a:r>
          </a:p>
        </p:txBody>
      </p:sp>
    </p:spTree>
    <p:extLst>
      <p:ext uri="{BB962C8B-B14F-4D97-AF65-F5344CB8AC3E}">
        <p14:creationId xmlns:p14="http://schemas.microsoft.com/office/powerpoint/2010/main" val="3384575270"/>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BEDE7F3B-8C1D-447F-8BD8-1B551B9B2B86}"/>
              </a:ext>
            </a:extLst>
          </p:cNvPr>
          <p:cNvSpPr txBox="1"/>
          <p:nvPr/>
        </p:nvSpPr>
        <p:spPr>
          <a:xfrm>
            <a:off x="3042073" y="511825"/>
            <a:ext cx="6107853" cy="646331"/>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The Drama Triangle</a:t>
            </a:r>
          </a:p>
        </p:txBody>
      </p:sp>
      <p:pic>
        <p:nvPicPr>
          <p:cNvPr id="12" name="Picture 11" descr="SHIFT">
            <a:extLst>
              <a:ext uri="{FF2B5EF4-FFF2-40B4-BE49-F238E27FC236}">
                <a16:creationId xmlns:a16="http://schemas.microsoft.com/office/drawing/2014/main" id="{AC8A3279-09EE-874A-ACC9-414D6363A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3001" y="352829"/>
            <a:ext cx="504239" cy="50423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A1D2B7E9-56C6-3344-B7BB-12F6086AEFBF}"/>
              </a:ext>
            </a:extLst>
          </p:cNvPr>
          <p:cNvGrpSpPr/>
          <p:nvPr/>
        </p:nvGrpSpPr>
        <p:grpSpPr>
          <a:xfrm rot="10800000">
            <a:off x="3532694" y="1649261"/>
            <a:ext cx="4980192" cy="4318053"/>
            <a:chOff x="7886814" y="4111625"/>
            <a:chExt cx="8598049" cy="7454900"/>
          </a:xfrm>
        </p:grpSpPr>
        <p:sp>
          <p:nvSpPr>
            <p:cNvPr id="14" name="Shape 1096">
              <a:extLst>
                <a:ext uri="{FF2B5EF4-FFF2-40B4-BE49-F238E27FC236}">
                  <a16:creationId xmlns:a16="http://schemas.microsoft.com/office/drawing/2014/main" id="{BE6DA22C-209E-C142-9851-E218FA17BD44}"/>
                </a:ext>
              </a:extLst>
            </p:cNvPr>
            <p:cNvSpPr/>
            <p:nvPr/>
          </p:nvSpPr>
          <p:spPr>
            <a:xfrm flipH="1">
              <a:off x="14442823" y="8583644"/>
              <a:ext cx="1429544" cy="1"/>
            </a:xfrm>
            <a:prstGeom prst="line">
              <a:avLst/>
            </a:prstGeom>
            <a:ln w="25400">
              <a:solidFill>
                <a:srgbClr val="000000">
                  <a:alpha val="0"/>
                </a:srgbClr>
              </a:solidFill>
              <a:custDash>
                <a:ds d="200000" sp="200000"/>
              </a:custDash>
              <a:round/>
              <a:tailEnd type="triangle"/>
            </a:ln>
          </p:spPr>
          <p:txBody>
            <a:bodyPr lIns="0" tIns="0" rIns="0" bIns="0" anchor="ctr"/>
            <a:lstStyle/>
            <a:p>
              <a:pPr marL="40639" marR="40639" lvl="0" algn="l" defTabSz="914400">
                <a:defRPr sz="1800">
                  <a:solidFill>
                    <a:srgbClr val="FFFFFF"/>
                  </a:solidFill>
                  <a:uFill>
                    <a:solidFill>
                      <a:srgbClr val="FFFFFF"/>
                    </a:solidFill>
                  </a:uFill>
                  <a:latin typeface="Arial"/>
                  <a:ea typeface="Arial"/>
                  <a:cs typeface="Arial"/>
                  <a:sym typeface="Arial"/>
                </a:defRPr>
              </a:pPr>
              <a:endParaRPr/>
            </a:p>
          </p:txBody>
        </p:sp>
        <p:sp>
          <p:nvSpPr>
            <p:cNvPr id="15" name="Shape 1097">
              <a:extLst>
                <a:ext uri="{FF2B5EF4-FFF2-40B4-BE49-F238E27FC236}">
                  <a16:creationId xmlns:a16="http://schemas.microsoft.com/office/drawing/2014/main" id="{EDD4ADC1-AB77-9542-937E-F17620BD13F7}"/>
                </a:ext>
              </a:extLst>
            </p:cNvPr>
            <p:cNvSpPr/>
            <p:nvPr/>
          </p:nvSpPr>
          <p:spPr>
            <a:xfrm>
              <a:off x="9997101" y="4111625"/>
              <a:ext cx="4095056" cy="4548795"/>
            </a:xfrm>
            <a:custGeom>
              <a:avLst/>
              <a:gdLst/>
              <a:ahLst/>
              <a:cxnLst>
                <a:cxn ang="0">
                  <a:pos x="wd2" y="hd2"/>
                </a:cxn>
                <a:cxn ang="5400000">
                  <a:pos x="wd2" y="hd2"/>
                </a:cxn>
                <a:cxn ang="10800000">
                  <a:pos x="wd2" y="hd2"/>
                </a:cxn>
                <a:cxn ang="16200000">
                  <a:pos x="wd2" y="hd2"/>
                </a:cxn>
              </a:cxnLst>
              <a:rect l="0" t="0" r="r" b="b"/>
              <a:pathLst>
                <a:path w="21600" h="21600" extrusionOk="0">
                  <a:moveTo>
                    <a:pt x="21600" y="15700"/>
                  </a:moveTo>
                  <a:lnTo>
                    <a:pt x="19655" y="20731"/>
                  </a:lnTo>
                  <a:lnTo>
                    <a:pt x="14372" y="19787"/>
                  </a:lnTo>
                  <a:lnTo>
                    <a:pt x="11545" y="15402"/>
                  </a:lnTo>
                  <a:lnTo>
                    <a:pt x="9310" y="18917"/>
                  </a:lnTo>
                  <a:lnTo>
                    <a:pt x="7559" y="21600"/>
                  </a:lnTo>
                  <a:lnTo>
                    <a:pt x="5807" y="17017"/>
                  </a:lnTo>
                  <a:lnTo>
                    <a:pt x="0" y="18035"/>
                  </a:lnTo>
                  <a:lnTo>
                    <a:pt x="11545" y="0"/>
                  </a:lnTo>
                  <a:lnTo>
                    <a:pt x="21600" y="15700"/>
                  </a:lnTo>
                  <a:close/>
                </a:path>
              </a:pathLst>
            </a:custGeom>
            <a:solidFill>
              <a:srgbClr val="2F8DFF"/>
            </a:solidFill>
            <a:ln>
              <a:solidFill>
                <a:srgbClr val="000000">
                  <a:alpha val="0"/>
                </a:srgbClr>
              </a:solidFill>
              <a:round/>
            </a:ln>
          </p:spPr>
          <p:txBody>
            <a:bodyPr lIns="0" tIns="0" rIns="0" bIns="0" anchor="ctr"/>
            <a:lstStyle/>
            <a:p>
              <a:pPr marL="40639" marR="40639" lvl="0" algn="l" defTabSz="914400">
                <a:defRPr sz="1800">
                  <a:solidFill>
                    <a:srgbClr val="FFFFFF"/>
                  </a:solidFill>
                  <a:uFill>
                    <a:solidFill>
                      <a:srgbClr val="FFFFFF"/>
                    </a:solidFill>
                  </a:uFill>
                  <a:latin typeface="Arial"/>
                  <a:ea typeface="Arial"/>
                  <a:cs typeface="Arial"/>
                  <a:sym typeface="Arial"/>
                </a:defRPr>
              </a:pPr>
              <a:endParaRPr/>
            </a:p>
          </p:txBody>
        </p:sp>
        <p:sp>
          <p:nvSpPr>
            <p:cNvPr id="16" name="Shape 1098">
              <a:extLst>
                <a:ext uri="{FF2B5EF4-FFF2-40B4-BE49-F238E27FC236}">
                  <a16:creationId xmlns:a16="http://schemas.microsoft.com/office/drawing/2014/main" id="{0BFEC156-2AE0-6641-B9AD-4F0221FC69D7}"/>
                </a:ext>
              </a:extLst>
            </p:cNvPr>
            <p:cNvSpPr/>
            <p:nvPr/>
          </p:nvSpPr>
          <p:spPr>
            <a:xfrm>
              <a:off x="12008020" y="7718749"/>
              <a:ext cx="4476843" cy="38477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318" y="21600"/>
                  </a:lnTo>
                  <a:lnTo>
                    <a:pt x="0" y="17136"/>
                  </a:lnTo>
                  <a:lnTo>
                    <a:pt x="3886" y="11894"/>
                  </a:lnTo>
                  <a:lnTo>
                    <a:pt x="7772" y="11894"/>
                  </a:lnTo>
                  <a:lnTo>
                    <a:pt x="6233" y="8781"/>
                  </a:lnTo>
                  <a:lnTo>
                    <a:pt x="4277" y="4846"/>
                  </a:lnTo>
                  <a:lnTo>
                    <a:pt x="9135" y="5903"/>
                  </a:lnTo>
                  <a:lnTo>
                    <a:pt x="10888" y="0"/>
                  </a:lnTo>
                  <a:lnTo>
                    <a:pt x="21600" y="21600"/>
                  </a:lnTo>
                  <a:close/>
                </a:path>
              </a:pathLst>
            </a:custGeom>
            <a:solidFill>
              <a:schemeClr val="tx1">
                <a:lumMod val="50000"/>
                <a:lumOff val="50000"/>
              </a:schemeClr>
            </a:solidFill>
            <a:ln>
              <a:solidFill>
                <a:srgbClr val="000000">
                  <a:alpha val="0"/>
                </a:srgbClr>
              </a:solidFill>
              <a:round/>
            </a:ln>
          </p:spPr>
          <p:txBody>
            <a:bodyPr lIns="0" tIns="0" rIns="0" bIns="0" anchor="ctr"/>
            <a:lstStyle/>
            <a:p>
              <a:pPr marL="40639" marR="40639" lvl="0" algn="l" defTabSz="914400" rtl="0">
                <a:defRPr sz="1800">
                  <a:solidFill>
                    <a:srgbClr val="FFFFFF"/>
                  </a:solidFill>
                  <a:uFill>
                    <a:solidFill>
                      <a:srgbClr val="FFFFFF"/>
                    </a:solidFill>
                  </a:uFill>
                  <a:latin typeface="Arial"/>
                  <a:ea typeface="Arial"/>
                  <a:cs typeface="Arial"/>
                  <a:sym typeface="Arial"/>
                </a:defRPr>
              </a:pPr>
              <a:endParaRPr/>
            </a:p>
          </p:txBody>
        </p:sp>
        <p:sp>
          <p:nvSpPr>
            <p:cNvPr id="17" name="Shape 1099">
              <a:extLst>
                <a:ext uri="{FF2B5EF4-FFF2-40B4-BE49-F238E27FC236}">
                  <a16:creationId xmlns:a16="http://schemas.microsoft.com/office/drawing/2014/main" id="{214AA661-20B1-F146-BEF1-E435AAC5838A}"/>
                </a:ext>
              </a:extLst>
            </p:cNvPr>
            <p:cNvSpPr/>
            <p:nvPr/>
          </p:nvSpPr>
          <p:spPr>
            <a:xfrm>
              <a:off x="12008020" y="8581947"/>
              <a:ext cx="3043835" cy="2189387"/>
            </a:xfrm>
            <a:custGeom>
              <a:avLst/>
              <a:gdLst/>
              <a:ahLst/>
              <a:cxnLst>
                <a:cxn ang="0">
                  <a:pos x="wd2" y="hd2"/>
                </a:cxn>
                <a:cxn ang="5400000">
                  <a:pos x="wd2" y="hd2"/>
                </a:cxn>
                <a:cxn ang="10800000">
                  <a:pos x="wd2" y="hd2"/>
                </a:cxn>
                <a:cxn ang="16200000">
                  <a:pos x="wd2" y="hd2"/>
                </a:cxn>
              </a:cxnLst>
              <a:rect l="0" t="0" r="r" b="b"/>
              <a:pathLst>
                <a:path w="21600" h="21600" extrusionOk="0">
                  <a:moveTo>
                    <a:pt x="9167" y="6916"/>
                  </a:moveTo>
                  <a:lnTo>
                    <a:pt x="11431" y="12387"/>
                  </a:lnTo>
                  <a:lnTo>
                    <a:pt x="5715" y="12387"/>
                  </a:lnTo>
                  <a:lnTo>
                    <a:pt x="0" y="21600"/>
                  </a:lnTo>
                  <a:lnTo>
                    <a:pt x="0" y="21600"/>
                  </a:lnTo>
                  <a:lnTo>
                    <a:pt x="21600" y="21600"/>
                  </a:lnTo>
                  <a:lnTo>
                    <a:pt x="13398" y="1858"/>
                  </a:lnTo>
                  <a:lnTo>
                    <a:pt x="6291" y="0"/>
                  </a:lnTo>
                  <a:lnTo>
                    <a:pt x="9167" y="6916"/>
                  </a:lnTo>
                  <a:close/>
                </a:path>
              </a:pathLst>
            </a:custGeom>
            <a:solidFill>
              <a:srgbClr val="000000">
                <a:alpha val="10000"/>
              </a:srgbClr>
            </a:solidFill>
            <a:ln>
              <a:round/>
            </a:ln>
          </p:spPr>
          <p:txBody>
            <a:bodyPr lIns="0" tIns="0" rIns="0" bIns="0" anchor="ctr"/>
            <a:lstStyle/>
            <a:p>
              <a:pPr marL="40639" marR="40639" lvl="0" algn="l" defTabSz="914400">
                <a:defRPr sz="1800">
                  <a:solidFill>
                    <a:srgbClr val="FFFFFF"/>
                  </a:solidFill>
                  <a:uFill>
                    <a:solidFill>
                      <a:srgbClr val="FFFFFF"/>
                    </a:solidFill>
                  </a:uFill>
                  <a:latin typeface="Arial"/>
                  <a:ea typeface="Arial"/>
                  <a:cs typeface="Arial"/>
                  <a:sym typeface="Arial"/>
                </a:defRPr>
              </a:pPr>
              <a:endParaRPr/>
            </a:p>
          </p:txBody>
        </p:sp>
        <p:sp>
          <p:nvSpPr>
            <p:cNvPr id="19" name="Shape 1100">
              <a:extLst>
                <a:ext uri="{FF2B5EF4-FFF2-40B4-BE49-F238E27FC236}">
                  <a16:creationId xmlns:a16="http://schemas.microsoft.com/office/drawing/2014/main" id="{CEF6E970-B390-084B-AA14-2F86BE80A8E1}"/>
                </a:ext>
              </a:extLst>
            </p:cNvPr>
            <p:cNvSpPr/>
            <p:nvPr/>
          </p:nvSpPr>
          <p:spPr>
            <a:xfrm>
              <a:off x="7886814" y="7996020"/>
              <a:ext cx="4581443" cy="3570505"/>
            </a:xfrm>
            <a:custGeom>
              <a:avLst/>
              <a:gdLst/>
              <a:ahLst/>
              <a:cxnLst>
                <a:cxn ang="0">
                  <a:pos x="wd2" y="hd2"/>
                </a:cxn>
                <a:cxn ang="5400000">
                  <a:pos x="wd2" y="hd2"/>
                </a:cxn>
                <a:cxn ang="10800000">
                  <a:pos x="wd2" y="hd2"/>
                </a:cxn>
                <a:cxn ang="16200000">
                  <a:pos x="wd2" y="hd2"/>
                </a:cxn>
              </a:cxnLst>
              <a:rect l="0" t="0" r="r" b="b"/>
              <a:pathLst>
                <a:path w="21600" h="21600" extrusionOk="0">
                  <a:moveTo>
                    <a:pt x="17803" y="16789"/>
                  </a:moveTo>
                  <a:lnTo>
                    <a:pt x="21021" y="21600"/>
                  </a:lnTo>
                  <a:lnTo>
                    <a:pt x="0" y="21600"/>
                  </a:lnTo>
                  <a:lnTo>
                    <a:pt x="9136" y="1298"/>
                  </a:lnTo>
                  <a:lnTo>
                    <a:pt x="14326" y="0"/>
                  </a:lnTo>
                  <a:lnTo>
                    <a:pt x="15892" y="5839"/>
                  </a:lnTo>
                  <a:lnTo>
                    <a:pt x="13512" y="11140"/>
                  </a:lnTo>
                  <a:lnTo>
                    <a:pt x="21600" y="11140"/>
                  </a:lnTo>
                  <a:lnTo>
                    <a:pt x="17803" y="16789"/>
                  </a:lnTo>
                  <a:close/>
                </a:path>
              </a:pathLst>
            </a:custGeom>
            <a:solidFill>
              <a:srgbClr val="2678E0"/>
            </a:solidFill>
            <a:ln>
              <a:solidFill>
                <a:srgbClr val="000000">
                  <a:alpha val="0"/>
                </a:srgbClr>
              </a:solidFill>
              <a:round/>
            </a:ln>
          </p:spPr>
          <p:txBody>
            <a:bodyPr lIns="0" tIns="0" rIns="0" bIns="0" anchor="ctr"/>
            <a:lstStyle/>
            <a:p>
              <a:pPr marL="40639" marR="40639" lvl="0" algn="l" defTabSz="914400">
                <a:defRPr sz="1800">
                  <a:solidFill>
                    <a:srgbClr val="FFFFFF"/>
                  </a:solidFill>
                  <a:uFill>
                    <a:solidFill>
                      <a:srgbClr val="FFFFFF"/>
                    </a:solidFill>
                  </a:uFill>
                  <a:latin typeface="Arial"/>
                  <a:ea typeface="Arial"/>
                  <a:cs typeface="Arial"/>
                  <a:sym typeface="Arial"/>
                </a:defRPr>
              </a:pPr>
              <a:endParaRPr/>
            </a:p>
          </p:txBody>
        </p:sp>
        <p:sp>
          <p:nvSpPr>
            <p:cNvPr id="20" name="Shape 1101">
              <a:extLst>
                <a:ext uri="{FF2B5EF4-FFF2-40B4-BE49-F238E27FC236}">
                  <a16:creationId xmlns:a16="http://schemas.microsoft.com/office/drawing/2014/main" id="{E98A8348-A575-694E-8EED-99F23937A650}"/>
                </a:ext>
              </a:extLst>
            </p:cNvPr>
            <p:cNvSpPr/>
            <p:nvPr/>
          </p:nvSpPr>
          <p:spPr>
            <a:xfrm>
              <a:off x="9319821" y="7996020"/>
              <a:ext cx="3148433" cy="2775315"/>
            </a:xfrm>
            <a:custGeom>
              <a:avLst/>
              <a:gdLst/>
              <a:ahLst/>
              <a:cxnLst>
                <a:cxn ang="0">
                  <a:pos x="wd2" y="hd2"/>
                </a:cxn>
                <a:cxn ang="5400000">
                  <a:pos x="wd2" y="hd2"/>
                </a:cxn>
                <a:cxn ang="10800000">
                  <a:pos x="wd2" y="hd2"/>
                </a:cxn>
                <a:cxn ang="16200000">
                  <a:pos x="wd2" y="hd2"/>
                </a:cxn>
              </a:cxnLst>
              <a:rect l="0" t="0" r="r" b="b"/>
              <a:pathLst>
                <a:path w="21600" h="21600" extrusionOk="0">
                  <a:moveTo>
                    <a:pt x="21600" y="14332"/>
                  </a:moveTo>
                  <a:lnTo>
                    <a:pt x="9831" y="14332"/>
                  </a:lnTo>
                  <a:lnTo>
                    <a:pt x="13294" y="7512"/>
                  </a:lnTo>
                  <a:lnTo>
                    <a:pt x="11015" y="0"/>
                  </a:lnTo>
                  <a:lnTo>
                    <a:pt x="11015" y="0"/>
                  </a:lnTo>
                  <a:lnTo>
                    <a:pt x="0" y="21600"/>
                  </a:lnTo>
                  <a:lnTo>
                    <a:pt x="16074" y="21600"/>
                  </a:lnTo>
                  <a:lnTo>
                    <a:pt x="16074" y="21600"/>
                  </a:lnTo>
                  <a:lnTo>
                    <a:pt x="21600" y="14332"/>
                  </a:lnTo>
                  <a:close/>
                </a:path>
              </a:pathLst>
            </a:custGeom>
            <a:solidFill>
              <a:srgbClr val="000000">
                <a:alpha val="10000"/>
              </a:srgbClr>
            </a:solidFill>
            <a:ln>
              <a:round/>
            </a:ln>
          </p:spPr>
          <p:txBody>
            <a:bodyPr lIns="0" tIns="0" rIns="0" bIns="0" anchor="ctr"/>
            <a:lstStyle/>
            <a:p>
              <a:pPr marL="40639" marR="40639" lvl="0" algn="l" defTabSz="914400">
                <a:defRPr sz="1800">
                  <a:solidFill>
                    <a:srgbClr val="FFFFFF"/>
                  </a:solidFill>
                  <a:uFill>
                    <a:solidFill>
                      <a:srgbClr val="FFFFFF"/>
                    </a:solidFill>
                  </a:uFill>
                  <a:latin typeface="Arial"/>
                  <a:ea typeface="Arial"/>
                  <a:cs typeface="Arial"/>
                  <a:sym typeface="Arial"/>
                </a:defRPr>
              </a:pPr>
              <a:endParaRPr/>
            </a:p>
          </p:txBody>
        </p:sp>
        <p:sp>
          <p:nvSpPr>
            <p:cNvPr id="21" name="Shape 1103">
              <a:extLst>
                <a:ext uri="{FF2B5EF4-FFF2-40B4-BE49-F238E27FC236}">
                  <a16:creationId xmlns:a16="http://schemas.microsoft.com/office/drawing/2014/main" id="{0205D23D-28C7-5041-BD54-696A9E47B4BE}"/>
                </a:ext>
              </a:extLst>
            </p:cNvPr>
            <p:cNvSpPr/>
            <p:nvPr/>
          </p:nvSpPr>
          <p:spPr>
            <a:xfrm rot="18042070">
              <a:off x="11149852" y="6379371"/>
              <a:ext cx="2870201" cy="2693700"/>
            </a:xfrm>
            <a:custGeom>
              <a:avLst/>
              <a:gdLst/>
              <a:ahLst/>
              <a:cxnLst>
                <a:cxn ang="0">
                  <a:pos x="wd2" y="hd2"/>
                </a:cxn>
                <a:cxn ang="5400000">
                  <a:pos x="wd2" y="hd2"/>
                </a:cxn>
                <a:cxn ang="10800000">
                  <a:pos x="wd2" y="hd2"/>
                </a:cxn>
                <a:cxn ang="16200000">
                  <a:pos x="wd2" y="hd2"/>
                </a:cxn>
              </a:cxnLst>
              <a:rect l="0" t="0" r="r" b="b"/>
              <a:pathLst>
                <a:path w="21600" h="21600" extrusionOk="0">
                  <a:moveTo>
                    <a:pt x="0" y="6716"/>
                  </a:moveTo>
                  <a:lnTo>
                    <a:pt x="11769" y="6716"/>
                  </a:lnTo>
                  <a:lnTo>
                    <a:pt x="7452" y="14293"/>
                  </a:lnTo>
                  <a:lnTo>
                    <a:pt x="10105" y="21600"/>
                  </a:lnTo>
                  <a:lnTo>
                    <a:pt x="10585" y="19960"/>
                  </a:lnTo>
                  <a:lnTo>
                    <a:pt x="21600" y="0"/>
                  </a:lnTo>
                  <a:lnTo>
                    <a:pt x="5526" y="0"/>
                  </a:lnTo>
                  <a:lnTo>
                    <a:pt x="5526" y="0"/>
                  </a:lnTo>
                  <a:lnTo>
                    <a:pt x="0" y="6716"/>
                  </a:lnTo>
                  <a:close/>
                </a:path>
              </a:pathLst>
            </a:custGeom>
            <a:solidFill>
              <a:srgbClr val="000000">
                <a:alpha val="10000"/>
              </a:srgbClr>
            </a:solidFill>
            <a:ln>
              <a:round/>
            </a:ln>
          </p:spPr>
          <p:txBody>
            <a:bodyPr lIns="0" tIns="0" rIns="0" bIns="0" anchor="ctr"/>
            <a:lstStyle/>
            <a:p>
              <a:pPr marL="40639" marR="40639" lvl="0" algn="l" defTabSz="914400" rtl="0">
                <a:defRPr sz="1800">
                  <a:solidFill>
                    <a:srgbClr val="FFFFFF"/>
                  </a:solidFill>
                  <a:uFill>
                    <a:solidFill>
                      <a:srgbClr val="FFFFFF"/>
                    </a:solidFill>
                  </a:uFill>
                  <a:latin typeface="Arial"/>
                  <a:ea typeface="Arial"/>
                  <a:cs typeface="Arial"/>
                  <a:sym typeface="Arial"/>
                </a:defRPr>
              </a:pPr>
              <a:endParaRPr/>
            </a:p>
          </p:txBody>
        </p:sp>
      </p:grpSp>
      <p:pic>
        <p:nvPicPr>
          <p:cNvPr id="22" name="Picture 2" descr="Image result for drama triangle">
            <a:extLst>
              <a:ext uri="{FF2B5EF4-FFF2-40B4-BE49-F238E27FC236}">
                <a16:creationId xmlns:a16="http://schemas.microsoft.com/office/drawing/2014/main" id="{04D78D40-A0C9-544D-9654-593E1C293C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9064" b="1995"/>
          <a:stretch/>
        </p:blipFill>
        <p:spPr bwMode="auto">
          <a:xfrm>
            <a:off x="3400253" y="6138653"/>
            <a:ext cx="4989425" cy="31525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66140226-D102-8944-BB9E-1C451D21BEFB}"/>
              </a:ext>
            </a:extLst>
          </p:cNvPr>
          <p:cNvGrpSpPr/>
          <p:nvPr/>
        </p:nvGrpSpPr>
        <p:grpSpPr>
          <a:xfrm>
            <a:off x="1145595" y="2547618"/>
            <a:ext cx="2548950" cy="888808"/>
            <a:chOff x="2987316" y="2405098"/>
            <a:chExt cx="2121625" cy="888808"/>
          </a:xfrm>
        </p:grpSpPr>
        <p:sp>
          <p:nvSpPr>
            <p:cNvPr id="2" name="TextBox 1">
              <a:extLst>
                <a:ext uri="{FF2B5EF4-FFF2-40B4-BE49-F238E27FC236}">
                  <a16:creationId xmlns:a16="http://schemas.microsoft.com/office/drawing/2014/main" id="{8B317722-2BEC-464B-A1AF-BE2274E600B7}"/>
                </a:ext>
              </a:extLst>
            </p:cNvPr>
            <p:cNvSpPr txBox="1"/>
            <p:nvPr/>
          </p:nvSpPr>
          <p:spPr>
            <a:xfrm>
              <a:off x="3325439" y="2405098"/>
              <a:ext cx="1783502"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PERSECUTOR</a:t>
              </a:r>
            </a:p>
          </p:txBody>
        </p:sp>
        <p:sp>
          <p:nvSpPr>
            <p:cNvPr id="3" name="TextBox 2">
              <a:extLst>
                <a:ext uri="{FF2B5EF4-FFF2-40B4-BE49-F238E27FC236}">
                  <a16:creationId xmlns:a16="http://schemas.microsoft.com/office/drawing/2014/main" id="{D90E0160-BD85-C143-A7B4-0A7A659E998C}"/>
                </a:ext>
              </a:extLst>
            </p:cNvPr>
            <p:cNvSpPr txBox="1"/>
            <p:nvPr/>
          </p:nvSpPr>
          <p:spPr>
            <a:xfrm>
              <a:off x="2987316" y="2709131"/>
              <a:ext cx="2113774"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The Problem Dominates Blames Tears Down</a:t>
              </a:r>
            </a:p>
          </p:txBody>
        </p:sp>
      </p:grpSp>
      <p:grpSp>
        <p:nvGrpSpPr>
          <p:cNvPr id="23" name="Group 22">
            <a:extLst>
              <a:ext uri="{FF2B5EF4-FFF2-40B4-BE49-F238E27FC236}">
                <a16:creationId xmlns:a16="http://schemas.microsoft.com/office/drawing/2014/main" id="{BB5F44F4-42AE-D240-B5B8-0244B57EA1FE}"/>
              </a:ext>
            </a:extLst>
          </p:cNvPr>
          <p:cNvGrpSpPr/>
          <p:nvPr/>
        </p:nvGrpSpPr>
        <p:grpSpPr>
          <a:xfrm>
            <a:off x="6993648" y="4699590"/>
            <a:ext cx="2431338" cy="1135030"/>
            <a:chOff x="2987316" y="2405098"/>
            <a:chExt cx="2113774" cy="1135030"/>
          </a:xfrm>
        </p:grpSpPr>
        <p:sp>
          <p:nvSpPr>
            <p:cNvPr id="24" name="TextBox 23">
              <a:extLst>
                <a:ext uri="{FF2B5EF4-FFF2-40B4-BE49-F238E27FC236}">
                  <a16:creationId xmlns:a16="http://schemas.microsoft.com/office/drawing/2014/main" id="{431F99F6-3F9D-2340-A384-554E77DB4244}"/>
                </a:ext>
              </a:extLst>
            </p:cNvPr>
            <p:cNvSpPr txBox="1"/>
            <p:nvPr/>
          </p:nvSpPr>
          <p:spPr>
            <a:xfrm>
              <a:off x="2987316" y="2405098"/>
              <a:ext cx="966931"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VICTIM</a:t>
              </a:r>
            </a:p>
          </p:txBody>
        </p:sp>
        <p:sp>
          <p:nvSpPr>
            <p:cNvPr id="25" name="TextBox 24">
              <a:extLst>
                <a:ext uri="{FF2B5EF4-FFF2-40B4-BE49-F238E27FC236}">
                  <a16:creationId xmlns:a16="http://schemas.microsoft.com/office/drawing/2014/main" id="{13742B24-407F-ED45-BCBE-84BCCCDAD9FF}"/>
                </a:ext>
              </a:extLst>
            </p:cNvPr>
            <p:cNvSpPr txBox="1"/>
            <p:nvPr/>
          </p:nvSpPr>
          <p:spPr>
            <a:xfrm>
              <a:off x="2987316" y="2709131"/>
              <a:ext cx="2113774"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Poor Me</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Feels Powerless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Dream Lost or Denied</a:t>
              </a:r>
            </a:p>
          </p:txBody>
        </p:sp>
      </p:grpSp>
      <p:grpSp>
        <p:nvGrpSpPr>
          <p:cNvPr id="26" name="Group 25">
            <a:extLst>
              <a:ext uri="{FF2B5EF4-FFF2-40B4-BE49-F238E27FC236}">
                <a16:creationId xmlns:a16="http://schemas.microsoft.com/office/drawing/2014/main" id="{4DA23573-21BE-3649-99D0-E2F22616E83B}"/>
              </a:ext>
            </a:extLst>
          </p:cNvPr>
          <p:cNvGrpSpPr/>
          <p:nvPr/>
        </p:nvGrpSpPr>
        <p:grpSpPr>
          <a:xfrm>
            <a:off x="8512885" y="2109854"/>
            <a:ext cx="2431339" cy="1342478"/>
            <a:chOff x="2987316" y="2405098"/>
            <a:chExt cx="2113774" cy="1381251"/>
          </a:xfrm>
        </p:grpSpPr>
        <p:sp>
          <p:nvSpPr>
            <p:cNvPr id="27" name="TextBox 26">
              <a:extLst>
                <a:ext uri="{FF2B5EF4-FFF2-40B4-BE49-F238E27FC236}">
                  <a16:creationId xmlns:a16="http://schemas.microsoft.com/office/drawing/2014/main" id="{25E623EB-B567-6B41-B4D8-994C39304F37}"/>
                </a:ext>
              </a:extLst>
            </p:cNvPr>
            <p:cNvSpPr txBox="1"/>
            <p:nvPr/>
          </p:nvSpPr>
          <p:spPr>
            <a:xfrm>
              <a:off x="2987316" y="2405098"/>
              <a:ext cx="131318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RESCUER</a:t>
              </a:r>
            </a:p>
          </p:txBody>
        </p:sp>
        <p:sp>
          <p:nvSpPr>
            <p:cNvPr id="28" name="TextBox 27">
              <a:extLst>
                <a:ext uri="{FF2B5EF4-FFF2-40B4-BE49-F238E27FC236}">
                  <a16:creationId xmlns:a16="http://schemas.microsoft.com/office/drawing/2014/main" id="{F3972A4F-B433-4C45-B072-F9373103985B}"/>
                </a:ext>
              </a:extLst>
            </p:cNvPr>
            <p:cNvSpPr txBox="1"/>
            <p:nvPr/>
          </p:nvSpPr>
          <p:spPr>
            <a:xfrm>
              <a:off x="2987316" y="2709131"/>
              <a:ext cx="2113774" cy="107721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Poor You</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Pain Reliever</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Fears Not Being Needed</a:t>
              </a:r>
            </a:p>
          </p:txBody>
        </p:sp>
      </p:grpSp>
      <p:cxnSp>
        <p:nvCxnSpPr>
          <p:cNvPr id="6" name="Straight Connector 5">
            <a:extLst>
              <a:ext uri="{FF2B5EF4-FFF2-40B4-BE49-F238E27FC236}">
                <a16:creationId xmlns:a16="http://schemas.microsoft.com/office/drawing/2014/main" id="{E3ADBA7B-24CB-8B45-B0D1-B4E7D317B15F}"/>
              </a:ext>
            </a:extLst>
          </p:cNvPr>
          <p:cNvCxnSpPr/>
          <p:nvPr/>
        </p:nvCxnSpPr>
        <p:spPr>
          <a:xfrm>
            <a:off x="7782127" y="2913618"/>
            <a:ext cx="607551"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FF3C6EB-1664-2C4F-BB82-A673C0474E1C}"/>
              </a:ext>
            </a:extLst>
          </p:cNvPr>
          <p:cNvCxnSpPr/>
          <p:nvPr/>
        </p:nvCxnSpPr>
        <p:spPr>
          <a:xfrm flipH="1">
            <a:off x="3764604" y="3206111"/>
            <a:ext cx="598122"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C6F42C8-4573-1642-85F8-CBAB3C5EA862}"/>
              </a:ext>
            </a:extLst>
          </p:cNvPr>
          <p:cNvCxnSpPr/>
          <p:nvPr/>
        </p:nvCxnSpPr>
        <p:spPr>
          <a:xfrm>
            <a:off x="6468893" y="5262664"/>
            <a:ext cx="417908"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691959"/>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5B72362-AA96-49B0-BE2F-E44BDF36036E}"/>
              </a:ext>
            </a:extLst>
          </p:cNvPr>
          <p:cNvSpPr txBox="1"/>
          <p:nvPr/>
        </p:nvSpPr>
        <p:spPr>
          <a:xfrm>
            <a:off x="586998" y="2823625"/>
            <a:ext cx="601808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F8DFF"/>
                </a:solidFill>
                <a:effectLst/>
                <a:uLnTx/>
                <a:uFillTx/>
                <a:latin typeface="Arial" panose="020B0604020202020204" pitchFamily="34" charset="0"/>
                <a:cs typeface="Arial" panose="020B0604020202020204" pitchFamily="34" charset="0"/>
              </a:rPr>
              <a:t>Time to Thrive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Light and Dark</a:t>
            </a:r>
          </a:p>
        </p:txBody>
      </p:sp>
      <p:pic>
        <p:nvPicPr>
          <p:cNvPr id="5" name="Content Placeholder 4" descr="Diagram&#10;&#10;Description automatically generated">
            <a:extLst>
              <a:ext uri="{FF2B5EF4-FFF2-40B4-BE49-F238E27FC236}">
                <a16:creationId xmlns:a16="http://schemas.microsoft.com/office/drawing/2014/main" id="{9FD3BE33-F795-4242-9F70-A1EE116F45AF}"/>
              </a:ext>
            </a:extLst>
          </p:cNvPr>
          <p:cNvPicPr>
            <a:picLocks noGrp="1" noChangeAspect="1"/>
          </p:cNvPicPr>
          <p:nvPr>
            <p:ph idx="1"/>
          </p:nvPr>
        </p:nvPicPr>
        <p:blipFill>
          <a:blip r:embed="rId2"/>
          <a:stretch>
            <a:fillRect/>
          </a:stretch>
        </p:blipFill>
        <p:spPr>
          <a:xfrm>
            <a:off x="4906725" y="704569"/>
            <a:ext cx="6521097" cy="5675554"/>
          </a:xfrm>
        </p:spPr>
      </p:pic>
      <p:pic>
        <p:nvPicPr>
          <p:cNvPr id="10" name="Picture 9" descr="SHIFT">
            <a:extLst>
              <a:ext uri="{FF2B5EF4-FFF2-40B4-BE49-F238E27FC236}">
                <a16:creationId xmlns:a16="http://schemas.microsoft.com/office/drawing/2014/main" id="{8D85712B-48E0-0441-9E41-84D5CB36F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3001" y="352829"/>
            <a:ext cx="504239" cy="50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93009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5354481-06E8-4486-AE09-9247B82F43AA}"/>
              </a:ext>
            </a:extLst>
          </p:cNvPr>
          <p:cNvPicPr>
            <a:picLocks noChangeAspect="1"/>
          </p:cNvPicPr>
          <p:nvPr/>
        </p:nvPicPr>
        <p:blipFill>
          <a:blip r:embed="rId3">
            <a:extLst>
              <a:ext uri="{28A0092B-C50C-407E-A947-70E740481C1C}">
                <a14:useLocalDpi xmlns:a14="http://schemas.microsoft.com/office/drawing/2010/main" val="0"/>
              </a:ext>
            </a:extLst>
          </a:blip>
          <a:srcRect t="7811" b="7811"/>
          <a:stretch/>
        </p:blipFill>
        <p:spPr>
          <a:xfrm>
            <a:off x="-22920" y="-1"/>
            <a:ext cx="12214919" cy="6858001"/>
          </a:xfrm>
          <a:prstGeom prst="rect">
            <a:avLst/>
          </a:prstGeom>
        </p:spPr>
      </p:pic>
      <p:sp>
        <p:nvSpPr>
          <p:cNvPr id="3" name="Rectangle 2">
            <a:extLst>
              <a:ext uri="{FF2B5EF4-FFF2-40B4-BE49-F238E27FC236}">
                <a16:creationId xmlns:a16="http://schemas.microsoft.com/office/drawing/2014/main" id="{CBA76F5C-DD45-49FE-9B23-2C5506F3AF1A}"/>
              </a:ext>
            </a:extLst>
          </p:cNvPr>
          <p:cNvSpPr/>
          <p:nvPr/>
        </p:nvSpPr>
        <p:spPr>
          <a:xfrm rot="5400000">
            <a:off x="2644874" y="-2690711"/>
            <a:ext cx="6856413" cy="12237836"/>
          </a:xfrm>
          <a:prstGeom prst="rect">
            <a:avLst/>
          </a:prstGeom>
          <a:gradFill>
            <a:gsLst>
              <a:gs pos="0">
                <a:srgbClr val="0C2340">
                  <a:alpha val="46000"/>
                </a:srgb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607" rtl="0" eaLnBrk="0" fontAlgn="base" latinLnBrk="0" hangingPunct="0">
              <a:lnSpc>
                <a:spcPct val="100000"/>
              </a:lnSpc>
              <a:spcBef>
                <a:spcPct val="0"/>
              </a:spcBef>
              <a:spcAft>
                <a:spcPct val="0"/>
              </a:spcAft>
              <a:buClrTx/>
              <a:buSzTx/>
              <a:buFontTx/>
              <a:buNone/>
              <a:tabLst/>
              <a:defRPr/>
            </a:pPr>
            <a:endParaRPr kumimoji="0" lang="en-US" sz="3599" b="0" i="0" u="none" strike="noStrike" kern="1200" cap="none" spc="0" normalizeH="0" baseline="0" noProof="0">
              <a:ln>
                <a:noFill/>
              </a:ln>
              <a:solidFill>
                <a:srgbClr val="FFFFFF"/>
              </a:solidFill>
              <a:effectLst/>
              <a:uLnTx/>
              <a:uFillTx/>
              <a:latin typeface="Lato Light"/>
              <a:ea typeface="+mn-ea"/>
              <a:cs typeface="+mn-cs"/>
            </a:endParaRPr>
          </a:p>
        </p:txBody>
      </p:sp>
      <p:sp>
        <p:nvSpPr>
          <p:cNvPr id="10" name="Rectangle 9">
            <a:extLst>
              <a:ext uri="{FF2B5EF4-FFF2-40B4-BE49-F238E27FC236}">
                <a16:creationId xmlns:a16="http://schemas.microsoft.com/office/drawing/2014/main" id="{2109DC9C-C824-C24B-85AA-7407865126F4}"/>
              </a:ext>
            </a:extLst>
          </p:cNvPr>
          <p:cNvSpPr/>
          <p:nvPr/>
        </p:nvSpPr>
        <p:spPr>
          <a:xfrm>
            <a:off x="610088" y="3265135"/>
            <a:ext cx="8577469" cy="2693504"/>
          </a:xfrm>
          <a:prstGeom prst="rect">
            <a:avLst/>
          </a:prstGeom>
          <a:solidFill>
            <a:srgbClr val="2F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Open quotation mark with solid fill">
            <a:extLst>
              <a:ext uri="{FF2B5EF4-FFF2-40B4-BE49-F238E27FC236}">
                <a16:creationId xmlns:a16="http://schemas.microsoft.com/office/drawing/2014/main" id="{42054E0D-549B-D84E-80B4-511B042425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6247" y="2571975"/>
            <a:ext cx="1252671" cy="1252671"/>
          </a:xfrm>
          <a:prstGeom prst="rect">
            <a:avLst/>
          </a:prstGeom>
        </p:spPr>
      </p:pic>
      <p:pic>
        <p:nvPicPr>
          <p:cNvPr id="16" name="Picture 15">
            <a:extLst>
              <a:ext uri="{FF2B5EF4-FFF2-40B4-BE49-F238E27FC236}">
                <a16:creationId xmlns:a16="http://schemas.microsoft.com/office/drawing/2014/main" id="{5BCB851C-2CE8-DF48-A2F6-1CBEAAC0FC6A}"/>
              </a:ext>
            </a:extLst>
          </p:cNvPr>
          <p:cNvPicPr>
            <a:picLocks noChangeAspect="1"/>
          </p:cNvPicPr>
          <p:nvPr/>
        </p:nvPicPr>
        <p:blipFill>
          <a:blip r:embed="rId6"/>
          <a:stretch>
            <a:fillRect/>
          </a:stretch>
        </p:blipFill>
        <p:spPr>
          <a:xfrm>
            <a:off x="11355531" y="335015"/>
            <a:ext cx="346993" cy="470218"/>
          </a:xfrm>
          <a:prstGeom prst="rect">
            <a:avLst/>
          </a:prstGeom>
        </p:spPr>
      </p:pic>
      <p:sp>
        <p:nvSpPr>
          <p:cNvPr id="12" name="TextBox 11">
            <a:extLst>
              <a:ext uri="{FF2B5EF4-FFF2-40B4-BE49-F238E27FC236}">
                <a16:creationId xmlns:a16="http://schemas.microsoft.com/office/drawing/2014/main" id="{2441F7D9-1970-3C4B-B177-B47813EB878A}"/>
              </a:ext>
            </a:extLst>
          </p:cNvPr>
          <p:cNvSpPr txBox="1"/>
          <p:nvPr/>
        </p:nvSpPr>
        <p:spPr>
          <a:xfrm rot="10800000" flipV="1">
            <a:off x="1632049" y="3604811"/>
            <a:ext cx="7039967" cy="3046988"/>
          </a:xfrm>
          <a:prstGeom prst="rect">
            <a:avLst/>
          </a:prstGeom>
          <a:noFill/>
        </p:spPr>
        <p:txBody>
          <a:bodyPr wrap="square" rtlCol="0">
            <a:spAutoFit/>
          </a:bodyPr>
          <a:lstStyle/>
          <a:p>
            <a:pPr lvl="0"/>
            <a:r>
              <a:rPr lang="en-US" sz="2400" b="1" dirty="0">
                <a:solidFill>
                  <a:schemeClr val="bg1">
                    <a:lumMod val="95000"/>
                  </a:schemeClr>
                </a:solidFill>
                <a:latin typeface="Arial" panose="020B0604020202020204" pitchFamily="34" charset="0"/>
                <a:cs typeface="Arial" panose="020B0604020202020204" pitchFamily="34" charset="0"/>
              </a:rPr>
              <a:t>You gain strength, courage, and confidence by every experience in which you really stop to look fear in the face. You must do the thing which you think you cannot do.</a:t>
            </a:r>
            <a:br>
              <a:rPr lang="en-US" sz="2400" dirty="0">
                <a:solidFill>
                  <a:schemeClr val="bg1">
                    <a:lumMod val="95000"/>
                  </a:schemeClr>
                </a:solidFill>
                <a:latin typeface="Arial" panose="020B0604020202020204" pitchFamily="34" charset="0"/>
                <a:cs typeface="Arial" panose="020B0604020202020204" pitchFamily="34" charset="0"/>
              </a:rPr>
            </a:br>
            <a:br>
              <a:rPr lang="en-US" sz="2400" dirty="0">
                <a:solidFill>
                  <a:schemeClr val="bg1">
                    <a:lumMod val="95000"/>
                  </a:schemeClr>
                </a:solidFill>
                <a:latin typeface="Arial" panose="020B0604020202020204" pitchFamily="34" charset="0"/>
                <a:cs typeface="Arial" panose="020B0604020202020204" pitchFamily="34" charset="0"/>
              </a:rPr>
            </a:br>
            <a:br>
              <a:rPr lang="en-US" sz="2400" dirty="0">
                <a:solidFill>
                  <a:schemeClr val="bg1">
                    <a:lumMod val="95000"/>
                  </a:schemeClr>
                </a:solidFill>
                <a:latin typeface="Arial" panose="020B0604020202020204" pitchFamily="34" charset="0"/>
                <a:cs typeface="Arial" panose="020B0604020202020204" pitchFamily="34" charset="0"/>
              </a:rPr>
            </a:br>
            <a:br>
              <a:rPr lang="en-US" sz="2400" dirty="0">
                <a:solidFill>
                  <a:schemeClr val="bg1">
                    <a:lumMod val="95000"/>
                  </a:schemeClr>
                </a:solidFill>
                <a:latin typeface="Arial" panose="020B0604020202020204" pitchFamily="34" charset="0"/>
                <a:cs typeface="Arial" panose="020B0604020202020204" pitchFamily="34" charset="0"/>
              </a:rPr>
            </a:br>
            <a:endParaRPr kumimoji="0" 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6AC2F18-598B-8A4D-9B26-F51DED64BD97}"/>
              </a:ext>
            </a:extLst>
          </p:cNvPr>
          <p:cNvSpPr/>
          <p:nvPr/>
        </p:nvSpPr>
        <p:spPr>
          <a:xfrm>
            <a:off x="1632049" y="5340530"/>
            <a:ext cx="2069797" cy="646331"/>
          </a:xfrm>
          <a:prstGeom prst="rect">
            <a:avLst/>
          </a:prstGeom>
        </p:spPr>
        <p:txBody>
          <a:bodyPr wrap="none">
            <a:spAutoFit/>
          </a:bodyPr>
          <a:lstStyle/>
          <a:p>
            <a:r>
              <a:rPr lang="en-US" dirty="0">
                <a:solidFill>
                  <a:schemeClr val="bg1">
                    <a:lumMod val="95000"/>
                  </a:schemeClr>
                </a:solidFill>
                <a:latin typeface="Arial" panose="020B0604020202020204" pitchFamily="34" charset="0"/>
                <a:cs typeface="Arial" panose="020B0604020202020204" pitchFamily="34" charset="0"/>
              </a:rPr>
              <a:t>Eleanor Roosevelt</a:t>
            </a:r>
            <a:br>
              <a:rPr lang="en-US" dirty="0">
                <a:solidFill>
                  <a:schemeClr val="bg1">
                    <a:lumMod val="95000"/>
                  </a:schemeClr>
                </a:solidFill>
                <a:latin typeface="Arial" panose="020B0604020202020204" pitchFamily="34" charset="0"/>
                <a:cs typeface="Arial" panose="020B0604020202020204" pitchFamily="34" charset="0"/>
              </a:rPr>
            </a:br>
            <a:endParaRPr lang="en-US" dirty="0"/>
          </a:p>
        </p:txBody>
      </p:sp>
    </p:spTree>
    <p:extLst>
      <p:ext uri="{BB962C8B-B14F-4D97-AF65-F5344CB8AC3E}">
        <p14:creationId xmlns:p14="http://schemas.microsoft.com/office/powerpoint/2010/main" val="405659899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E496ECB4-38D6-954D-8E1B-84315E686AD3}"/>
              </a:ext>
            </a:extLst>
          </p:cNvPr>
          <p:cNvSpPr/>
          <p:nvPr/>
        </p:nvSpPr>
        <p:spPr>
          <a:xfrm>
            <a:off x="9037026" y="2199606"/>
            <a:ext cx="2498272" cy="3013970"/>
          </a:xfrm>
          <a:prstGeom prst="roundRect">
            <a:avLst>
              <a:gd name="adj" fmla="val 1092"/>
            </a:avLst>
          </a:prstGeom>
          <a:solidFill>
            <a:srgbClr val="2F8DFF"/>
          </a:solidFill>
          <a:ln>
            <a:noFill/>
          </a:ln>
          <a:effectLst>
            <a:outerShdw blurRad="289569" dist="38100" dir="5400000" algn="t" rotWithShape="0">
              <a:prstClr val="black">
                <a:alpha val="2571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B6E4CA8C-7805-2B46-B607-408274C35B48}"/>
              </a:ext>
            </a:extLst>
          </p:cNvPr>
          <p:cNvSpPr/>
          <p:nvPr/>
        </p:nvSpPr>
        <p:spPr>
          <a:xfrm>
            <a:off x="6234430" y="2199606"/>
            <a:ext cx="2498272" cy="3013970"/>
          </a:xfrm>
          <a:prstGeom prst="roundRect">
            <a:avLst>
              <a:gd name="adj" fmla="val 1092"/>
            </a:avLst>
          </a:prstGeom>
          <a:solidFill>
            <a:srgbClr val="2F8DFF"/>
          </a:solidFill>
          <a:ln>
            <a:noFill/>
          </a:ln>
          <a:effectLst>
            <a:outerShdw blurRad="289569" dist="38100" dir="5400000" algn="t" rotWithShape="0">
              <a:prstClr val="black">
                <a:alpha val="2571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C322D376-4E92-084D-A0E5-727B9956E65C}"/>
              </a:ext>
            </a:extLst>
          </p:cNvPr>
          <p:cNvSpPr/>
          <p:nvPr/>
        </p:nvSpPr>
        <p:spPr>
          <a:xfrm>
            <a:off x="650496" y="2199606"/>
            <a:ext cx="2498272" cy="3013970"/>
          </a:xfrm>
          <a:prstGeom prst="roundRect">
            <a:avLst>
              <a:gd name="adj" fmla="val 1481"/>
            </a:avLst>
          </a:prstGeom>
          <a:solidFill>
            <a:srgbClr val="2F8DFF"/>
          </a:solidFill>
          <a:ln>
            <a:noFill/>
          </a:ln>
          <a:effectLst>
            <a:outerShdw blurRad="289569" dist="38100" dir="5400000" algn="t" rotWithShape="0">
              <a:prstClr val="black">
                <a:alpha val="2571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0D7558A-0641-EB45-AE31-9B56D35DFD8B}"/>
              </a:ext>
            </a:extLst>
          </p:cNvPr>
          <p:cNvSpPr txBox="1"/>
          <p:nvPr/>
        </p:nvSpPr>
        <p:spPr>
          <a:xfrm>
            <a:off x="777430" y="2364568"/>
            <a:ext cx="2323853" cy="2616101"/>
          </a:xfrm>
          <a:prstGeom prst="rect">
            <a:avLst/>
          </a:prstGeom>
          <a:noFill/>
        </p:spPr>
        <p:txBody>
          <a:bodyPr wrap="square">
            <a:spAutoFit/>
          </a:bodyPr>
          <a:lstStyle/>
          <a:p>
            <a:pPr algn="ctr"/>
            <a:r>
              <a:rPr lang="en-US" sz="2400" b="1" i="0" u="none" strike="noStrike" spc="50" dirty="0">
                <a:solidFill>
                  <a:schemeClr val="bg1"/>
                </a:solidFill>
                <a:effectLst/>
                <a:latin typeface="Arial" panose="020B0604020202020204" pitchFamily="34" charset="0"/>
                <a:cs typeface="Arial" panose="020B0604020202020204" pitchFamily="34" charset="0"/>
              </a:rPr>
              <a:t>Emotional</a:t>
            </a:r>
            <a:endParaRPr lang="en-US" sz="1800" b="1" i="0" u="none" strike="noStrike" spc="50" dirty="0">
              <a:solidFill>
                <a:schemeClr val="bg1"/>
              </a:solidFill>
              <a:effectLst/>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r>
              <a:rPr lang="en-US" sz="1400" spc="50" dirty="0">
                <a:solidFill>
                  <a:schemeClr val="bg1"/>
                </a:solidFill>
                <a:latin typeface="Arial" panose="020B0604020202020204" pitchFamily="34" charset="0"/>
                <a:cs typeface="Arial" panose="020B0604020202020204" pitchFamily="34" charset="0"/>
              </a:rPr>
              <a:t>Gratitude practice</a:t>
            </a:r>
          </a:p>
          <a:p>
            <a:pPr algn="ctr"/>
            <a:r>
              <a:rPr lang="en-US" sz="1400" spc="50" dirty="0">
                <a:solidFill>
                  <a:schemeClr val="bg1"/>
                </a:solidFill>
                <a:latin typeface="Arial" panose="020B0604020202020204" pitchFamily="34" charset="0"/>
                <a:cs typeface="Arial" panose="020B0604020202020204" pitchFamily="34" charset="0"/>
              </a:rPr>
              <a:t>Limited time on screens, media, and devices</a:t>
            </a:r>
            <a:endParaRPr lang="en-US" sz="1400" dirty="0">
              <a:solidFill>
                <a:schemeClr val="bg1"/>
              </a:solidFill>
            </a:endParaRPr>
          </a:p>
        </p:txBody>
      </p:sp>
      <p:sp>
        <p:nvSpPr>
          <p:cNvPr id="12" name="Rounded Rectangle 11">
            <a:extLst>
              <a:ext uri="{FF2B5EF4-FFF2-40B4-BE49-F238E27FC236}">
                <a16:creationId xmlns:a16="http://schemas.microsoft.com/office/drawing/2014/main" id="{A8A6C22F-6814-414E-BF0F-6755CDC84B1C}"/>
              </a:ext>
            </a:extLst>
          </p:cNvPr>
          <p:cNvSpPr/>
          <p:nvPr/>
        </p:nvSpPr>
        <p:spPr>
          <a:xfrm>
            <a:off x="3442463" y="2199606"/>
            <a:ext cx="2498272" cy="3013970"/>
          </a:xfrm>
          <a:prstGeom prst="roundRect">
            <a:avLst>
              <a:gd name="adj" fmla="val 1481"/>
            </a:avLst>
          </a:prstGeom>
          <a:solidFill>
            <a:srgbClr val="2F8DFF"/>
          </a:solidFill>
          <a:ln>
            <a:noFill/>
          </a:ln>
          <a:effectLst>
            <a:outerShdw blurRad="289569" dist="38100" dir="5400000" algn="t" rotWithShape="0">
              <a:prstClr val="black">
                <a:alpha val="2571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4406A4E-F987-4A42-BAC2-5493FD7B67C2}"/>
              </a:ext>
            </a:extLst>
          </p:cNvPr>
          <p:cNvSpPr txBox="1"/>
          <p:nvPr/>
        </p:nvSpPr>
        <p:spPr>
          <a:xfrm>
            <a:off x="3607927" y="2364568"/>
            <a:ext cx="2167345" cy="2616101"/>
          </a:xfrm>
          <a:prstGeom prst="rect">
            <a:avLst/>
          </a:prstGeom>
          <a:noFill/>
        </p:spPr>
        <p:txBody>
          <a:bodyPr wrap="square">
            <a:spAutoFit/>
          </a:bodyPr>
          <a:lstStyle/>
          <a:p>
            <a:pPr algn="ctr"/>
            <a:r>
              <a:rPr lang="en-US" sz="2400" b="1" i="0" u="none" strike="noStrike" spc="50" dirty="0">
                <a:solidFill>
                  <a:schemeClr val="bg1"/>
                </a:solidFill>
                <a:effectLst/>
                <a:latin typeface="Arial" panose="020B0604020202020204" pitchFamily="34" charset="0"/>
                <a:cs typeface="Arial" panose="020B0604020202020204" pitchFamily="34" charset="0"/>
              </a:rPr>
              <a:t>Physical</a:t>
            </a:r>
            <a:endParaRPr lang="en-US" sz="1800" b="1" i="0" u="none" strike="noStrike" spc="50" dirty="0">
              <a:solidFill>
                <a:schemeClr val="bg1"/>
              </a:solidFill>
              <a:effectLst/>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r>
              <a:rPr lang="en-US" sz="1400" spc="50" dirty="0">
                <a:solidFill>
                  <a:schemeClr val="bg1"/>
                </a:solidFill>
                <a:latin typeface="Arial" panose="020B0604020202020204" pitchFamily="34" charset="0"/>
                <a:cs typeface="Arial" panose="020B0604020202020204" pitchFamily="34" charset="0"/>
              </a:rPr>
              <a:t>Exercise</a:t>
            </a:r>
          </a:p>
          <a:p>
            <a:pPr algn="ctr"/>
            <a:r>
              <a:rPr lang="en-US" sz="1400" spc="50" dirty="0">
                <a:solidFill>
                  <a:schemeClr val="bg1"/>
                </a:solidFill>
                <a:latin typeface="Arial" panose="020B0604020202020204" pitchFamily="34" charset="0"/>
                <a:cs typeface="Arial" panose="020B0604020202020204" pitchFamily="34" charset="0"/>
              </a:rPr>
              <a:t>Movement</a:t>
            </a:r>
          </a:p>
          <a:p>
            <a:pPr algn="ctr"/>
            <a:r>
              <a:rPr lang="en-US" sz="1400" spc="50" dirty="0">
                <a:solidFill>
                  <a:schemeClr val="bg1"/>
                </a:solidFill>
                <a:latin typeface="Arial" panose="020B0604020202020204" pitchFamily="34" charset="0"/>
                <a:cs typeface="Arial" panose="020B0604020202020204" pitchFamily="34" charset="0"/>
              </a:rPr>
              <a:t>Supplements </a:t>
            </a:r>
            <a:endParaRPr lang="en-US" sz="1400" dirty="0">
              <a:solidFill>
                <a:schemeClr val="bg1"/>
              </a:solidFill>
            </a:endParaRPr>
          </a:p>
        </p:txBody>
      </p:sp>
      <p:sp>
        <p:nvSpPr>
          <p:cNvPr id="15" name="TextBox 14">
            <a:extLst>
              <a:ext uri="{FF2B5EF4-FFF2-40B4-BE49-F238E27FC236}">
                <a16:creationId xmlns:a16="http://schemas.microsoft.com/office/drawing/2014/main" id="{9DF2FB26-821F-E84B-90D4-85499EEE45BB}"/>
              </a:ext>
            </a:extLst>
          </p:cNvPr>
          <p:cNvSpPr txBox="1"/>
          <p:nvPr/>
        </p:nvSpPr>
        <p:spPr>
          <a:xfrm>
            <a:off x="6399893" y="2364568"/>
            <a:ext cx="2167345" cy="2616101"/>
          </a:xfrm>
          <a:prstGeom prst="rect">
            <a:avLst/>
          </a:prstGeom>
          <a:noFill/>
        </p:spPr>
        <p:txBody>
          <a:bodyPr wrap="square">
            <a:spAutoFit/>
          </a:bodyPr>
          <a:lstStyle/>
          <a:p>
            <a:pPr algn="ctr"/>
            <a:r>
              <a:rPr lang="en-US" sz="2400" b="1" i="0" u="none" strike="noStrike" spc="50" dirty="0">
                <a:solidFill>
                  <a:schemeClr val="bg1"/>
                </a:solidFill>
                <a:effectLst/>
                <a:latin typeface="Arial" panose="020B0604020202020204" pitchFamily="34" charset="0"/>
                <a:cs typeface="Arial" panose="020B0604020202020204" pitchFamily="34" charset="0"/>
              </a:rPr>
              <a:t>Mental</a:t>
            </a:r>
            <a:endParaRPr lang="en-US" sz="1800" b="1" i="0" u="none" strike="noStrike" spc="50" dirty="0">
              <a:solidFill>
                <a:schemeClr val="bg1"/>
              </a:solidFill>
              <a:effectLst/>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r>
              <a:rPr lang="en-US" sz="1400" spc="50" dirty="0">
                <a:solidFill>
                  <a:schemeClr val="bg1"/>
                </a:solidFill>
                <a:latin typeface="Arial" panose="020B0604020202020204" pitchFamily="34" charset="0"/>
                <a:cs typeface="Arial" panose="020B0604020202020204" pitchFamily="34" charset="0"/>
              </a:rPr>
              <a:t>Sleep</a:t>
            </a:r>
          </a:p>
          <a:p>
            <a:pPr algn="ctr"/>
            <a:r>
              <a:rPr lang="en-US" sz="1400" spc="50" dirty="0">
                <a:solidFill>
                  <a:schemeClr val="bg1"/>
                </a:solidFill>
                <a:latin typeface="Arial" panose="020B0604020202020204" pitchFamily="34" charset="0"/>
                <a:cs typeface="Arial" panose="020B0604020202020204" pitchFamily="34" charset="0"/>
              </a:rPr>
              <a:t>Routines</a:t>
            </a:r>
          </a:p>
          <a:p>
            <a:pPr algn="ctr"/>
            <a:r>
              <a:rPr lang="en-US" sz="1400" spc="50" dirty="0">
                <a:solidFill>
                  <a:schemeClr val="bg1"/>
                </a:solidFill>
                <a:latin typeface="Arial" panose="020B0604020202020204" pitchFamily="34" charset="0"/>
                <a:cs typeface="Arial" panose="020B0604020202020204" pitchFamily="34" charset="0"/>
              </a:rPr>
              <a:t>Coaching</a:t>
            </a:r>
            <a:endParaRPr lang="en-US" sz="1400" dirty="0">
              <a:solidFill>
                <a:schemeClr val="bg1"/>
              </a:solidFill>
            </a:endParaRPr>
          </a:p>
        </p:txBody>
      </p:sp>
      <p:sp>
        <p:nvSpPr>
          <p:cNvPr id="16" name="TextBox 15">
            <a:extLst>
              <a:ext uri="{FF2B5EF4-FFF2-40B4-BE49-F238E27FC236}">
                <a16:creationId xmlns:a16="http://schemas.microsoft.com/office/drawing/2014/main" id="{EA7FDBA5-A651-1C4E-BA92-5C2489E67902}"/>
              </a:ext>
            </a:extLst>
          </p:cNvPr>
          <p:cNvSpPr txBox="1"/>
          <p:nvPr/>
        </p:nvSpPr>
        <p:spPr>
          <a:xfrm>
            <a:off x="9202489" y="2290819"/>
            <a:ext cx="2167345" cy="2616101"/>
          </a:xfrm>
          <a:prstGeom prst="rect">
            <a:avLst/>
          </a:prstGeom>
          <a:noFill/>
        </p:spPr>
        <p:txBody>
          <a:bodyPr wrap="square">
            <a:spAutoFit/>
          </a:bodyPr>
          <a:lstStyle/>
          <a:p>
            <a:pPr algn="ctr"/>
            <a:r>
              <a:rPr lang="en-US" sz="2400" b="1" i="0" u="none" strike="noStrike" spc="50" dirty="0">
                <a:solidFill>
                  <a:schemeClr val="bg1"/>
                </a:solidFill>
                <a:effectLst/>
                <a:latin typeface="Arial" panose="020B0604020202020204" pitchFamily="34" charset="0"/>
                <a:cs typeface="Arial" panose="020B0604020202020204" pitchFamily="34" charset="0"/>
              </a:rPr>
              <a:t>Spiritual</a:t>
            </a:r>
            <a:r>
              <a:rPr lang="en-US" sz="2400" b="1" i="0" u="none" strike="noStrike" spc="50" dirty="0">
                <a:solidFill>
                  <a:srgbClr val="298DFF"/>
                </a:solidFill>
                <a:effectLst/>
                <a:latin typeface="Arial" panose="020B0604020202020204" pitchFamily="34" charset="0"/>
                <a:cs typeface="Arial" panose="020B0604020202020204" pitchFamily="34" charset="0"/>
              </a:rPr>
              <a:t> </a:t>
            </a:r>
            <a:endParaRPr lang="en-US" sz="1800" b="1" i="0" u="none" strike="noStrike" spc="50" dirty="0">
              <a:solidFill>
                <a:srgbClr val="298DFF"/>
              </a:solidFill>
              <a:effectLst/>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endParaRPr lang="en-US" sz="1400" spc="50" dirty="0">
              <a:latin typeface="Arial" panose="020B0604020202020204" pitchFamily="34" charset="0"/>
              <a:cs typeface="Arial" panose="020B0604020202020204" pitchFamily="34" charset="0"/>
            </a:endParaRPr>
          </a:p>
          <a:p>
            <a:pPr algn="ctr"/>
            <a:r>
              <a:rPr lang="en-US" sz="1400" spc="50" dirty="0">
                <a:solidFill>
                  <a:schemeClr val="bg1"/>
                </a:solidFill>
                <a:latin typeface="Arial" panose="020B0604020202020204" pitchFamily="34" charset="0"/>
                <a:cs typeface="Arial" panose="020B0604020202020204" pitchFamily="34" charset="0"/>
              </a:rPr>
              <a:t>Meditation</a:t>
            </a:r>
          </a:p>
          <a:p>
            <a:pPr algn="ctr"/>
            <a:r>
              <a:rPr lang="en-US" sz="1400" spc="50" dirty="0">
                <a:solidFill>
                  <a:schemeClr val="bg1"/>
                </a:solidFill>
                <a:latin typeface="Arial" panose="020B0604020202020204" pitchFamily="34" charset="0"/>
                <a:cs typeface="Arial" panose="020B0604020202020204" pitchFamily="34" charset="0"/>
              </a:rPr>
              <a:t>Breathing</a:t>
            </a:r>
          </a:p>
          <a:p>
            <a:pPr algn="ctr"/>
            <a:r>
              <a:rPr lang="en-US" sz="1400" spc="50" dirty="0">
                <a:solidFill>
                  <a:schemeClr val="bg1"/>
                </a:solidFill>
                <a:latin typeface="Arial" panose="020B0604020202020204" pitchFamily="34" charset="0"/>
                <a:cs typeface="Arial" panose="020B0604020202020204" pitchFamily="34" charset="0"/>
              </a:rPr>
              <a:t>Reflection </a:t>
            </a:r>
            <a:endParaRPr lang="en-US" sz="1400" dirty="0">
              <a:solidFill>
                <a:schemeClr val="bg1"/>
              </a:solidFill>
            </a:endParaRPr>
          </a:p>
        </p:txBody>
      </p:sp>
      <p:sp>
        <p:nvSpPr>
          <p:cNvPr id="19" name="Title 1">
            <a:extLst>
              <a:ext uri="{FF2B5EF4-FFF2-40B4-BE49-F238E27FC236}">
                <a16:creationId xmlns:a16="http://schemas.microsoft.com/office/drawing/2014/main" id="{A1EA47A5-C9AE-C149-A9EB-C5C996809818}"/>
              </a:ext>
            </a:extLst>
          </p:cNvPr>
          <p:cNvSpPr txBox="1">
            <a:spLocks/>
          </p:cNvSpPr>
          <p:nvPr/>
        </p:nvSpPr>
        <p:spPr>
          <a:xfrm>
            <a:off x="1140865" y="669498"/>
            <a:ext cx="9910270" cy="65346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Arial" panose="020B0604020202020204" pitchFamily="34" charset="0"/>
                <a:cs typeface="Arial" panose="020B0604020202020204" pitchFamily="34" charset="0"/>
              </a:rPr>
              <a:t>Prioritize fundamental well-being</a:t>
            </a:r>
          </a:p>
        </p:txBody>
      </p:sp>
      <p:pic>
        <p:nvPicPr>
          <p:cNvPr id="20" name="Picture 19">
            <a:extLst>
              <a:ext uri="{FF2B5EF4-FFF2-40B4-BE49-F238E27FC236}">
                <a16:creationId xmlns:a16="http://schemas.microsoft.com/office/drawing/2014/main" id="{619D833B-37D6-B64A-9037-6A2D05868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21" y="2856043"/>
            <a:ext cx="1672486" cy="1329930"/>
          </a:xfrm>
          <a:prstGeom prst="rect">
            <a:avLst/>
          </a:prstGeom>
        </p:spPr>
      </p:pic>
      <p:pic>
        <p:nvPicPr>
          <p:cNvPr id="22" name="Picture 21" descr="A picture containing apple&#10;&#10;Description automatically generated">
            <a:extLst>
              <a:ext uri="{FF2B5EF4-FFF2-40B4-BE49-F238E27FC236}">
                <a16:creationId xmlns:a16="http://schemas.microsoft.com/office/drawing/2014/main" id="{20C07663-BDE5-324C-8C63-33E56B9E7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3265" y="2856043"/>
            <a:ext cx="1400456" cy="1329930"/>
          </a:xfrm>
          <a:prstGeom prst="rect">
            <a:avLst/>
          </a:prstGeom>
        </p:spPr>
      </p:pic>
      <p:pic>
        <p:nvPicPr>
          <p:cNvPr id="24" name="Picture 23">
            <a:extLst>
              <a:ext uri="{FF2B5EF4-FFF2-40B4-BE49-F238E27FC236}">
                <a16:creationId xmlns:a16="http://schemas.microsoft.com/office/drawing/2014/main" id="{DF0C7082-D95B-2F43-BD04-2230546E70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5487" y="2856043"/>
            <a:ext cx="1453920" cy="1331053"/>
          </a:xfrm>
          <a:prstGeom prst="rect">
            <a:avLst/>
          </a:prstGeom>
        </p:spPr>
      </p:pic>
      <p:pic>
        <p:nvPicPr>
          <p:cNvPr id="26" name="Picture 25" descr="A picture containing aircraft&#10;&#10;Description automatically generated">
            <a:extLst>
              <a:ext uri="{FF2B5EF4-FFF2-40B4-BE49-F238E27FC236}">
                <a16:creationId xmlns:a16="http://schemas.microsoft.com/office/drawing/2014/main" id="{7A7BBC4C-12F0-DE4E-98B8-B60EB4A26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2315" y="2782294"/>
            <a:ext cx="1392518" cy="1331532"/>
          </a:xfrm>
          <a:prstGeom prst="rect">
            <a:avLst/>
          </a:prstGeom>
        </p:spPr>
      </p:pic>
      <p:pic>
        <p:nvPicPr>
          <p:cNvPr id="21" name="Picture 20" descr="SHIFT">
            <a:extLst>
              <a:ext uri="{FF2B5EF4-FFF2-40B4-BE49-F238E27FC236}">
                <a16:creationId xmlns:a16="http://schemas.microsoft.com/office/drawing/2014/main" id="{B5BB0889-3672-E047-BBFA-2F8C048D41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23001" y="352829"/>
            <a:ext cx="504239" cy="50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357887"/>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02297B-2EB5-5C43-BFC0-7DA28E66E4BF}"/>
              </a:ext>
            </a:extLst>
          </p:cNvPr>
          <p:cNvSpPr/>
          <p:nvPr/>
        </p:nvSpPr>
        <p:spPr>
          <a:xfrm>
            <a:off x="0" y="0"/>
            <a:ext cx="6235352" cy="6858000"/>
          </a:xfrm>
          <a:prstGeom prst="rect">
            <a:avLst/>
          </a:prstGeom>
          <a:solidFill>
            <a:srgbClr val="2F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Rectangle 17">
            <a:extLst>
              <a:ext uri="{FF2B5EF4-FFF2-40B4-BE49-F238E27FC236}">
                <a16:creationId xmlns:a16="http://schemas.microsoft.com/office/drawing/2014/main" id="{66F879B3-1A41-B14A-A027-B12B470FE479}"/>
              </a:ext>
            </a:extLst>
          </p:cNvPr>
          <p:cNvSpPr/>
          <p:nvPr/>
        </p:nvSpPr>
        <p:spPr>
          <a:xfrm>
            <a:off x="6235352" y="0"/>
            <a:ext cx="62353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8F756E-190E-CF4F-BA9E-E1C91BE3C466}"/>
              </a:ext>
            </a:extLst>
          </p:cNvPr>
          <p:cNvSpPr>
            <a:spLocks noGrp="1"/>
          </p:cNvSpPr>
          <p:nvPr>
            <p:ph idx="1"/>
          </p:nvPr>
        </p:nvSpPr>
        <p:spPr>
          <a:xfrm>
            <a:off x="7161005" y="2608109"/>
            <a:ext cx="4653929" cy="3145754"/>
          </a:xfrm>
        </p:spPr>
        <p:txBody>
          <a:bodyPr>
            <a:normAutofit/>
          </a:bodyPr>
          <a:lstStyle/>
          <a:p>
            <a:pPr marL="0" indent="0">
              <a:lnSpc>
                <a:spcPct val="130000"/>
              </a:lnSpc>
              <a:buNone/>
            </a:pPr>
            <a:r>
              <a:rPr lang="en-US" sz="2000" dirty="0">
                <a:solidFill>
                  <a:schemeClr val="bg1"/>
                </a:solidFill>
                <a:latin typeface="Arial" panose="020B0604020202020204" pitchFamily="34" charset="0"/>
                <a:cs typeface="Arial" panose="020B0604020202020204" pitchFamily="34" charset="0"/>
              </a:rPr>
              <a:t>5:30pm – Done Working and reentry</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6:30pm – Dinner/Connection</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7:30pm – Chill/Hydrate/Decompress</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9:00pm – Last Walk and Talk</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10:00pm – Lights out </a:t>
            </a:r>
          </a:p>
        </p:txBody>
      </p:sp>
      <p:sp>
        <p:nvSpPr>
          <p:cNvPr id="5" name="Content Placeholder 2">
            <a:extLst>
              <a:ext uri="{FF2B5EF4-FFF2-40B4-BE49-F238E27FC236}">
                <a16:creationId xmlns:a16="http://schemas.microsoft.com/office/drawing/2014/main" id="{DF29A657-085F-8441-8983-124D7285A0AF}"/>
              </a:ext>
            </a:extLst>
          </p:cNvPr>
          <p:cNvSpPr txBox="1">
            <a:spLocks/>
          </p:cNvSpPr>
          <p:nvPr/>
        </p:nvSpPr>
        <p:spPr>
          <a:xfrm>
            <a:off x="1164425" y="2608109"/>
            <a:ext cx="7281984" cy="34757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30000"/>
              </a:lnSpc>
              <a:buNone/>
              <a:defRPr/>
            </a:pPr>
            <a:r>
              <a:rPr lang="en-US" sz="2000" dirty="0">
                <a:solidFill>
                  <a:schemeClr val="bg1"/>
                </a:solidFill>
                <a:latin typeface="Arial" panose="020B0604020202020204" pitchFamily="34" charset="0"/>
                <a:cs typeface="Arial" panose="020B0604020202020204" pitchFamily="34" charset="0"/>
              </a:rPr>
              <a:t>6</a:t>
            </a: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:00am </a:t>
            </a:r>
            <a:r>
              <a:rPr lang="en-US" sz="2000" dirty="0">
                <a:solidFill>
                  <a:schemeClr val="bg1"/>
                </a:solidFill>
                <a:latin typeface="Arial" panose="020B0604020202020204" pitchFamily="34" charset="0"/>
                <a:cs typeface="Arial" panose="020B0604020202020204" pitchFamily="34" charset="0"/>
              </a:rPr>
              <a:t>–</a:t>
            </a: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Up &amp; Gratitude</a:t>
            </a:r>
            <a:b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6:15am – </a:t>
            </a:r>
            <a:r>
              <a:rPr lang="en-US" sz="2000" dirty="0">
                <a:solidFill>
                  <a:schemeClr val="bg1"/>
                </a:solidFill>
                <a:latin typeface="Arial" panose="020B0604020202020204" pitchFamily="34" charset="0"/>
                <a:cs typeface="Arial" panose="020B0604020202020204" pitchFamily="34" charset="0"/>
              </a:rPr>
              <a:t>Pups and workout</a:t>
            </a:r>
            <a:b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7:45am – Calibrate with JoAnn</a:t>
            </a:r>
            <a:b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8:00am – Value Added Touch Points</a:t>
            </a:r>
            <a:b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9:00am </a:t>
            </a:r>
            <a:r>
              <a:rPr lang="en-US" sz="2000" dirty="0">
                <a:solidFill>
                  <a:schemeClr val="bg1"/>
                </a:solidFill>
                <a:latin typeface="Arial" panose="020B0604020202020204" pitchFamily="34" charset="0"/>
                <a:cs typeface="Arial" panose="020B0604020202020204" pitchFamily="34" charset="0"/>
              </a:rPr>
              <a:t>– Team Connections</a:t>
            </a: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847F72D3-31A1-45E5-BEEA-3932118FB36A}"/>
              </a:ext>
            </a:extLst>
          </p:cNvPr>
          <p:cNvSpPr txBox="1"/>
          <p:nvPr/>
        </p:nvSpPr>
        <p:spPr>
          <a:xfrm>
            <a:off x="1164425" y="2131904"/>
            <a:ext cx="65951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Morning</a:t>
            </a:r>
          </a:p>
        </p:txBody>
      </p:sp>
      <p:sp>
        <p:nvSpPr>
          <p:cNvPr id="14" name="TextBox 13">
            <a:extLst>
              <a:ext uri="{FF2B5EF4-FFF2-40B4-BE49-F238E27FC236}">
                <a16:creationId xmlns:a16="http://schemas.microsoft.com/office/drawing/2014/main" id="{3AEE20B5-6A69-4777-967C-24B28AE97900}"/>
              </a:ext>
            </a:extLst>
          </p:cNvPr>
          <p:cNvSpPr txBox="1"/>
          <p:nvPr/>
        </p:nvSpPr>
        <p:spPr>
          <a:xfrm>
            <a:off x="7161006" y="2131904"/>
            <a:ext cx="65951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Evening</a:t>
            </a:r>
          </a:p>
        </p:txBody>
      </p:sp>
      <p:sp>
        <p:nvSpPr>
          <p:cNvPr id="15" name="TextBox 14">
            <a:extLst>
              <a:ext uri="{FF2B5EF4-FFF2-40B4-BE49-F238E27FC236}">
                <a16:creationId xmlns:a16="http://schemas.microsoft.com/office/drawing/2014/main" id="{853050D1-A6E6-487A-A64C-C0FFE68C3691}"/>
              </a:ext>
            </a:extLst>
          </p:cNvPr>
          <p:cNvSpPr txBox="1"/>
          <p:nvPr/>
        </p:nvSpPr>
        <p:spPr>
          <a:xfrm>
            <a:off x="814940" y="342074"/>
            <a:ext cx="108408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Routines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Black" panose="020B0A04020102020204" pitchFamily="34" charset="0"/>
                <a:ea typeface="+mn-ea"/>
                <a:cs typeface="Arial" panose="020B0604020202020204" pitchFamily="34" charset="0"/>
              </a:rPr>
              <a:t>What is your ideal day?</a:t>
            </a:r>
          </a:p>
        </p:txBody>
      </p:sp>
      <p:pic>
        <p:nvPicPr>
          <p:cNvPr id="19" name="Picture 18">
            <a:extLst>
              <a:ext uri="{FF2B5EF4-FFF2-40B4-BE49-F238E27FC236}">
                <a16:creationId xmlns:a16="http://schemas.microsoft.com/office/drawing/2014/main" id="{3CC171A4-3E9A-954F-A96B-C01F360C35F5}"/>
              </a:ext>
            </a:extLst>
          </p:cNvPr>
          <p:cNvPicPr>
            <a:picLocks noChangeAspect="1"/>
          </p:cNvPicPr>
          <p:nvPr/>
        </p:nvPicPr>
        <p:blipFill>
          <a:blip r:embed="rId3"/>
          <a:stretch>
            <a:fillRect/>
          </a:stretch>
        </p:blipFill>
        <p:spPr>
          <a:xfrm>
            <a:off x="11355531" y="335015"/>
            <a:ext cx="346993" cy="470218"/>
          </a:xfrm>
          <a:prstGeom prst="rect">
            <a:avLst/>
          </a:prstGeom>
        </p:spPr>
      </p:pic>
    </p:spTree>
    <p:extLst>
      <p:ext uri="{BB962C8B-B14F-4D97-AF65-F5344CB8AC3E}">
        <p14:creationId xmlns:p14="http://schemas.microsoft.com/office/powerpoint/2010/main" val="3267687544"/>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011B8A69-B97C-4845-A3A9-F57BC3018C62}"/>
              </a:ext>
            </a:extLst>
          </p:cNvPr>
          <p:cNvSpPr/>
          <p:nvPr/>
        </p:nvSpPr>
        <p:spPr>
          <a:xfrm>
            <a:off x="2418302" y="2158045"/>
            <a:ext cx="2199527" cy="1606560"/>
          </a:xfrm>
          <a:custGeom>
            <a:avLst/>
            <a:gdLst>
              <a:gd name="connsiteX0" fmla="*/ 0 w 2351560"/>
              <a:gd name="connsiteY0" fmla="*/ 0 h 1896893"/>
              <a:gd name="connsiteX1" fmla="*/ 1831128 w 2351560"/>
              <a:gd name="connsiteY1" fmla="*/ 0 h 1896893"/>
              <a:gd name="connsiteX2" fmla="*/ 2351560 w 2351560"/>
              <a:gd name="connsiteY2" fmla="*/ 948447 h 1896893"/>
              <a:gd name="connsiteX3" fmla="*/ 1831128 w 2351560"/>
              <a:gd name="connsiteY3" fmla="*/ 1896893 h 1896893"/>
              <a:gd name="connsiteX4" fmla="*/ 0 w 2351560"/>
              <a:gd name="connsiteY4" fmla="*/ 1896893 h 1896893"/>
              <a:gd name="connsiteX5" fmla="*/ 520432 w 2351560"/>
              <a:gd name="connsiteY5" fmla="*/ 948447 h 189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1560" h="1896893">
                <a:moveTo>
                  <a:pt x="0" y="0"/>
                </a:moveTo>
                <a:lnTo>
                  <a:pt x="1831128" y="0"/>
                </a:lnTo>
                <a:lnTo>
                  <a:pt x="2351560" y="948447"/>
                </a:lnTo>
                <a:lnTo>
                  <a:pt x="1831128" y="1896893"/>
                </a:lnTo>
                <a:lnTo>
                  <a:pt x="0" y="1896893"/>
                </a:lnTo>
                <a:lnTo>
                  <a:pt x="520432" y="948447"/>
                </a:lnTo>
                <a:close/>
              </a:path>
            </a:pathLst>
          </a:custGeom>
          <a:solidFill>
            <a:srgbClr val="2F8DFF">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8AA8678-1E2A-3E4A-A30E-1D986AB646CB}"/>
              </a:ext>
            </a:extLst>
          </p:cNvPr>
          <p:cNvSpPr/>
          <p:nvPr/>
        </p:nvSpPr>
        <p:spPr>
          <a:xfrm>
            <a:off x="4294755" y="2153929"/>
            <a:ext cx="2199527" cy="1606560"/>
          </a:xfrm>
          <a:custGeom>
            <a:avLst/>
            <a:gdLst>
              <a:gd name="connsiteX0" fmla="*/ 0 w 2351560"/>
              <a:gd name="connsiteY0" fmla="*/ 0 h 1896893"/>
              <a:gd name="connsiteX1" fmla="*/ 1831128 w 2351560"/>
              <a:gd name="connsiteY1" fmla="*/ 0 h 1896893"/>
              <a:gd name="connsiteX2" fmla="*/ 2351560 w 2351560"/>
              <a:gd name="connsiteY2" fmla="*/ 948447 h 1896893"/>
              <a:gd name="connsiteX3" fmla="*/ 1831128 w 2351560"/>
              <a:gd name="connsiteY3" fmla="*/ 1896893 h 1896893"/>
              <a:gd name="connsiteX4" fmla="*/ 0 w 2351560"/>
              <a:gd name="connsiteY4" fmla="*/ 1896893 h 1896893"/>
              <a:gd name="connsiteX5" fmla="*/ 520432 w 2351560"/>
              <a:gd name="connsiteY5" fmla="*/ 948447 h 189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1560" h="1896893">
                <a:moveTo>
                  <a:pt x="0" y="0"/>
                </a:moveTo>
                <a:lnTo>
                  <a:pt x="1831128" y="0"/>
                </a:lnTo>
                <a:lnTo>
                  <a:pt x="2351560" y="948447"/>
                </a:lnTo>
                <a:lnTo>
                  <a:pt x="1831128" y="1896893"/>
                </a:lnTo>
                <a:lnTo>
                  <a:pt x="0" y="1896893"/>
                </a:lnTo>
                <a:lnTo>
                  <a:pt x="520432" y="948447"/>
                </a:lnTo>
                <a:close/>
              </a:path>
            </a:pathLst>
          </a:custGeom>
          <a:solidFill>
            <a:srgbClr val="2F8DF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675DCAA6-075D-CF43-B4E3-99ECE1317392}"/>
              </a:ext>
            </a:extLst>
          </p:cNvPr>
          <p:cNvSpPr/>
          <p:nvPr/>
        </p:nvSpPr>
        <p:spPr>
          <a:xfrm>
            <a:off x="6156809" y="2149813"/>
            <a:ext cx="2199527" cy="1606560"/>
          </a:xfrm>
          <a:custGeom>
            <a:avLst/>
            <a:gdLst>
              <a:gd name="connsiteX0" fmla="*/ 0 w 2351560"/>
              <a:gd name="connsiteY0" fmla="*/ 0 h 1896893"/>
              <a:gd name="connsiteX1" fmla="*/ 1831128 w 2351560"/>
              <a:gd name="connsiteY1" fmla="*/ 0 h 1896893"/>
              <a:gd name="connsiteX2" fmla="*/ 2351560 w 2351560"/>
              <a:gd name="connsiteY2" fmla="*/ 948447 h 1896893"/>
              <a:gd name="connsiteX3" fmla="*/ 1831128 w 2351560"/>
              <a:gd name="connsiteY3" fmla="*/ 1896893 h 1896893"/>
              <a:gd name="connsiteX4" fmla="*/ 0 w 2351560"/>
              <a:gd name="connsiteY4" fmla="*/ 1896893 h 1896893"/>
              <a:gd name="connsiteX5" fmla="*/ 520432 w 2351560"/>
              <a:gd name="connsiteY5" fmla="*/ 948447 h 189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1560" h="1896893">
                <a:moveTo>
                  <a:pt x="0" y="0"/>
                </a:moveTo>
                <a:lnTo>
                  <a:pt x="1831128" y="0"/>
                </a:lnTo>
                <a:lnTo>
                  <a:pt x="2351560" y="948447"/>
                </a:lnTo>
                <a:lnTo>
                  <a:pt x="1831128" y="1896893"/>
                </a:lnTo>
                <a:lnTo>
                  <a:pt x="0" y="1896893"/>
                </a:lnTo>
                <a:lnTo>
                  <a:pt x="520432" y="948447"/>
                </a:lnTo>
                <a:close/>
              </a:path>
            </a:pathLst>
          </a:custGeom>
          <a:solidFill>
            <a:srgbClr val="2F8D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66A4701-BB83-FD47-A408-7C68043DFFC8}"/>
              </a:ext>
            </a:extLst>
          </p:cNvPr>
          <p:cNvSpPr/>
          <p:nvPr/>
        </p:nvSpPr>
        <p:spPr>
          <a:xfrm>
            <a:off x="8033262" y="2158045"/>
            <a:ext cx="2199527" cy="1606560"/>
          </a:xfrm>
          <a:custGeom>
            <a:avLst/>
            <a:gdLst>
              <a:gd name="connsiteX0" fmla="*/ 0 w 2351560"/>
              <a:gd name="connsiteY0" fmla="*/ 0 h 1896893"/>
              <a:gd name="connsiteX1" fmla="*/ 1831128 w 2351560"/>
              <a:gd name="connsiteY1" fmla="*/ 0 h 1896893"/>
              <a:gd name="connsiteX2" fmla="*/ 2351560 w 2351560"/>
              <a:gd name="connsiteY2" fmla="*/ 948447 h 1896893"/>
              <a:gd name="connsiteX3" fmla="*/ 1831128 w 2351560"/>
              <a:gd name="connsiteY3" fmla="*/ 1896893 h 1896893"/>
              <a:gd name="connsiteX4" fmla="*/ 0 w 2351560"/>
              <a:gd name="connsiteY4" fmla="*/ 1896893 h 1896893"/>
              <a:gd name="connsiteX5" fmla="*/ 520432 w 2351560"/>
              <a:gd name="connsiteY5" fmla="*/ 948447 h 189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1560" h="1896893">
                <a:moveTo>
                  <a:pt x="0" y="0"/>
                </a:moveTo>
                <a:lnTo>
                  <a:pt x="1831128" y="0"/>
                </a:lnTo>
                <a:lnTo>
                  <a:pt x="2351560" y="948447"/>
                </a:lnTo>
                <a:lnTo>
                  <a:pt x="1831128" y="1896893"/>
                </a:lnTo>
                <a:lnTo>
                  <a:pt x="0" y="1896893"/>
                </a:lnTo>
                <a:lnTo>
                  <a:pt x="520432" y="948447"/>
                </a:lnTo>
                <a:close/>
              </a:path>
            </a:pathLst>
          </a:custGeom>
          <a:solidFill>
            <a:srgbClr val="2678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559C2012-93DC-4C63-90D5-E6C78C291C47}"/>
              </a:ext>
            </a:extLst>
          </p:cNvPr>
          <p:cNvSpPr txBox="1"/>
          <p:nvPr/>
        </p:nvSpPr>
        <p:spPr>
          <a:xfrm>
            <a:off x="756262" y="444525"/>
            <a:ext cx="10840824"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A Recipe for Success</a:t>
            </a:r>
          </a:p>
        </p:txBody>
      </p:sp>
      <p:pic>
        <p:nvPicPr>
          <p:cNvPr id="9" name="Picture 8" descr="SHIFT">
            <a:extLst>
              <a:ext uri="{FF2B5EF4-FFF2-40B4-BE49-F238E27FC236}">
                <a16:creationId xmlns:a16="http://schemas.microsoft.com/office/drawing/2014/main" id="{7DD1DA26-A294-2F48-BC1E-427623B65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3001" y="352829"/>
            <a:ext cx="504239" cy="5042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66F57B-B04C-9446-91BA-4D4BCC72F758}"/>
              </a:ext>
            </a:extLst>
          </p:cNvPr>
          <p:cNvSpPr txBox="1"/>
          <p:nvPr/>
        </p:nvSpPr>
        <p:spPr>
          <a:xfrm>
            <a:off x="3848568" y="1579351"/>
            <a:ext cx="4797211"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TYPICAL APPROACH TO PERFORMANCE</a:t>
            </a:r>
          </a:p>
        </p:txBody>
      </p:sp>
      <p:sp>
        <p:nvSpPr>
          <p:cNvPr id="24" name="TextBox 23">
            <a:extLst>
              <a:ext uri="{FF2B5EF4-FFF2-40B4-BE49-F238E27FC236}">
                <a16:creationId xmlns:a16="http://schemas.microsoft.com/office/drawing/2014/main" id="{B113C3CE-9A8E-0240-A604-FD15C4FE2353}"/>
              </a:ext>
            </a:extLst>
          </p:cNvPr>
          <p:cNvSpPr txBox="1"/>
          <p:nvPr/>
        </p:nvSpPr>
        <p:spPr>
          <a:xfrm>
            <a:off x="3898386" y="3920479"/>
            <a:ext cx="4480778"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SHIFT APPROACH TO PERFORMANCE</a:t>
            </a:r>
          </a:p>
        </p:txBody>
      </p:sp>
      <p:sp>
        <p:nvSpPr>
          <p:cNvPr id="25" name="Freeform 24">
            <a:extLst>
              <a:ext uri="{FF2B5EF4-FFF2-40B4-BE49-F238E27FC236}">
                <a16:creationId xmlns:a16="http://schemas.microsoft.com/office/drawing/2014/main" id="{93A3796E-BBF4-CD4B-83D4-B1FD3F85DEE7}"/>
              </a:ext>
            </a:extLst>
          </p:cNvPr>
          <p:cNvSpPr/>
          <p:nvPr/>
        </p:nvSpPr>
        <p:spPr>
          <a:xfrm flipH="1">
            <a:off x="8033262" y="4445685"/>
            <a:ext cx="2199527" cy="1606560"/>
          </a:xfrm>
          <a:custGeom>
            <a:avLst/>
            <a:gdLst>
              <a:gd name="connsiteX0" fmla="*/ 0 w 2351560"/>
              <a:gd name="connsiteY0" fmla="*/ 0 h 1896893"/>
              <a:gd name="connsiteX1" fmla="*/ 1831128 w 2351560"/>
              <a:gd name="connsiteY1" fmla="*/ 0 h 1896893"/>
              <a:gd name="connsiteX2" fmla="*/ 2351560 w 2351560"/>
              <a:gd name="connsiteY2" fmla="*/ 948447 h 1896893"/>
              <a:gd name="connsiteX3" fmla="*/ 1831128 w 2351560"/>
              <a:gd name="connsiteY3" fmla="*/ 1896893 h 1896893"/>
              <a:gd name="connsiteX4" fmla="*/ 0 w 2351560"/>
              <a:gd name="connsiteY4" fmla="*/ 1896893 h 1896893"/>
              <a:gd name="connsiteX5" fmla="*/ 520432 w 2351560"/>
              <a:gd name="connsiteY5" fmla="*/ 948447 h 189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1560" h="1896893">
                <a:moveTo>
                  <a:pt x="0" y="0"/>
                </a:moveTo>
                <a:lnTo>
                  <a:pt x="1831128" y="0"/>
                </a:lnTo>
                <a:lnTo>
                  <a:pt x="2351560" y="948447"/>
                </a:lnTo>
                <a:lnTo>
                  <a:pt x="1831128" y="1896893"/>
                </a:lnTo>
                <a:lnTo>
                  <a:pt x="0" y="1896893"/>
                </a:lnTo>
                <a:lnTo>
                  <a:pt x="520432" y="948447"/>
                </a:lnTo>
                <a:close/>
              </a:path>
            </a:pathLst>
          </a:custGeom>
          <a:solidFill>
            <a:srgbClr val="2F8DFF">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5385B696-2F74-2142-A5B1-999227593224}"/>
              </a:ext>
            </a:extLst>
          </p:cNvPr>
          <p:cNvSpPr/>
          <p:nvPr/>
        </p:nvSpPr>
        <p:spPr>
          <a:xfrm flipH="1">
            <a:off x="6156809" y="4441569"/>
            <a:ext cx="2199527" cy="1606560"/>
          </a:xfrm>
          <a:custGeom>
            <a:avLst/>
            <a:gdLst>
              <a:gd name="connsiteX0" fmla="*/ 0 w 2351560"/>
              <a:gd name="connsiteY0" fmla="*/ 0 h 1896893"/>
              <a:gd name="connsiteX1" fmla="*/ 1831128 w 2351560"/>
              <a:gd name="connsiteY1" fmla="*/ 0 h 1896893"/>
              <a:gd name="connsiteX2" fmla="*/ 2351560 w 2351560"/>
              <a:gd name="connsiteY2" fmla="*/ 948447 h 1896893"/>
              <a:gd name="connsiteX3" fmla="*/ 1831128 w 2351560"/>
              <a:gd name="connsiteY3" fmla="*/ 1896893 h 1896893"/>
              <a:gd name="connsiteX4" fmla="*/ 0 w 2351560"/>
              <a:gd name="connsiteY4" fmla="*/ 1896893 h 1896893"/>
              <a:gd name="connsiteX5" fmla="*/ 520432 w 2351560"/>
              <a:gd name="connsiteY5" fmla="*/ 948447 h 189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1560" h="1896893">
                <a:moveTo>
                  <a:pt x="0" y="0"/>
                </a:moveTo>
                <a:lnTo>
                  <a:pt x="1831128" y="0"/>
                </a:lnTo>
                <a:lnTo>
                  <a:pt x="2351560" y="948447"/>
                </a:lnTo>
                <a:lnTo>
                  <a:pt x="1831128" y="1896893"/>
                </a:lnTo>
                <a:lnTo>
                  <a:pt x="0" y="1896893"/>
                </a:lnTo>
                <a:lnTo>
                  <a:pt x="520432" y="948447"/>
                </a:lnTo>
                <a:close/>
              </a:path>
            </a:pathLst>
          </a:custGeom>
          <a:solidFill>
            <a:srgbClr val="2F8DF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C98FE84B-FA71-FD43-A111-1CFF7C4021A8}"/>
              </a:ext>
            </a:extLst>
          </p:cNvPr>
          <p:cNvSpPr/>
          <p:nvPr/>
        </p:nvSpPr>
        <p:spPr>
          <a:xfrm flipH="1">
            <a:off x="4294755" y="4437453"/>
            <a:ext cx="2199527" cy="1606560"/>
          </a:xfrm>
          <a:custGeom>
            <a:avLst/>
            <a:gdLst>
              <a:gd name="connsiteX0" fmla="*/ 0 w 2351560"/>
              <a:gd name="connsiteY0" fmla="*/ 0 h 1896893"/>
              <a:gd name="connsiteX1" fmla="*/ 1831128 w 2351560"/>
              <a:gd name="connsiteY1" fmla="*/ 0 h 1896893"/>
              <a:gd name="connsiteX2" fmla="*/ 2351560 w 2351560"/>
              <a:gd name="connsiteY2" fmla="*/ 948447 h 1896893"/>
              <a:gd name="connsiteX3" fmla="*/ 1831128 w 2351560"/>
              <a:gd name="connsiteY3" fmla="*/ 1896893 h 1896893"/>
              <a:gd name="connsiteX4" fmla="*/ 0 w 2351560"/>
              <a:gd name="connsiteY4" fmla="*/ 1896893 h 1896893"/>
              <a:gd name="connsiteX5" fmla="*/ 520432 w 2351560"/>
              <a:gd name="connsiteY5" fmla="*/ 948447 h 189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1560" h="1896893">
                <a:moveTo>
                  <a:pt x="0" y="0"/>
                </a:moveTo>
                <a:lnTo>
                  <a:pt x="1831128" y="0"/>
                </a:lnTo>
                <a:lnTo>
                  <a:pt x="2351560" y="948447"/>
                </a:lnTo>
                <a:lnTo>
                  <a:pt x="1831128" y="1896893"/>
                </a:lnTo>
                <a:lnTo>
                  <a:pt x="0" y="1896893"/>
                </a:lnTo>
                <a:lnTo>
                  <a:pt x="520432" y="948447"/>
                </a:lnTo>
                <a:close/>
              </a:path>
            </a:pathLst>
          </a:custGeom>
          <a:solidFill>
            <a:srgbClr val="2F8D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ECA97620-3A44-6C49-9B40-1BD362655B03}"/>
              </a:ext>
            </a:extLst>
          </p:cNvPr>
          <p:cNvSpPr/>
          <p:nvPr/>
        </p:nvSpPr>
        <p:spPr>
          <a:xfrm flipH="1">
            <a:off x="2418302" y="4445685"/>
            <a:ext cx="2199527" cy="1606560"/>
          </a:xfrm>
          <a:custGeom>
            <a:avLst/>
            <a:gdLst>
              <a:gd name="connsiteX0" fmla="*/ 0 w 2351560"/>
              <a:gd name="connsiteY0" fmla="*/ 0 h 1896893"/>
              <a:gd name="connsiteX1" fmla="*/ 1831128 w 2351560"/>
              <a:gd name="connsiteY1" fmla="*/ 0 h 1896893"/>
              <a:gd name="connsiteX2" fmla="*/ 2351560 w 2351560"/>
              <a:gd name="connsiteY2" fmla="*/ 948447 h 1896893"/>
              <a:gd name="connsiteX3" fmla="*/ 1831128 w 2351560"/>
              <a:gd name="connsiteY3" fmla="*/ 1896893 h 1896893"/>
              <a:gd name="connsiteX4" fmla="*/ 0 w 2351560"/>
              <a:gd name="connsiteY4" fmla="*/ 1896893 h 1896893"/>
              <a:gd name="connsiteX5" fmla="*/ 520432 w 2351560"/>
              <a:gd name="connsiteY5" fmla="*/ 948447 h 189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1560" h="1896893">
                <a:moveTo>
                  <a:pt x="0" y="0"/>
                </a:moveTo>
                <a:lnTo>
                  <a:pt x="1831128" y="0"/>
                </a:lnTo>
                <a:lnTo>
                  <a:pt x="2351560" y="948447"/>
                </a:lnTo>
                <a:lnTo>
                  <a:pt x="1831128" y="1896893"/>
                </a:lnTo>
                <a:lnTo>
                  <a:pt x="0" y="1896893"/>
                </a:lnTo>
                <a:lnTo>
                  <a:pt x="520432" y="948447"/>
                </a:lnTo>
                <a:close/>
              </a:path>
            </a:pathLst>
          </a:custGeom>
          <a:solidFill>
            <a:srgbClr val="2678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C0B7BA89-6837-174F-B73C-623721009FB8}"/>
              </a:ext>
            </a:extLst>
          </p:cNvPr>
          <p:cNvSpPr txBox="1"/>
          <p:nvPr/>
        </p:nvSpPr>
        <p:spPr>
          <a:xfrm>
            <a:off x="2725178" y="4977534"/>
            <a:ext cx="1352144" cy="523220"/>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DETERMINE INFLUENCES</a:t>
            </a:r>
          </a:p>
        </p:txBody>
      </p:sp>
      <p:sp>
        <p:nvSpPr>
          <p:cNvPr id="21" name="TextBox 20">
            <a:extLst>
              <a:ext uri="{FF2B5EF4-FFF2-40B4-BE49-F238E27FC236}">
                <a16:creationId xmlns:a16="http://schemas.microsoft.com/office/drawing/2014/main" id="{375F9696-015A-DD44-9E8D-D43BF0145875}"/>
              </a:ext>
            </a:extLst>
          </p:cNvPr>
          <p:cNvSpPr txBox="1"/>
          <p:nvPr/>
        </p:nvSpPr>
        <p:spPr>
          <a:xfrm>
            <a:off x="4531079" y="4970891"/>
            <a:ext cx="1471206" cy="523220"/>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ANALYZE TASK</a:t>
            </a:r>
          </a:p>
        </p:txBody>
      </p:sp>
      <p:sp>
        <p:nvSpPr>
          <p:cNvPr id="22" name="TextBox 21">
            <a:extLst>
              <a:ext uri="{FF2B5EF4-FFF2-40B4-BE49-F238E27FC236}">
                <a16:creationId xmlns:a16="http://schemas.microsoft.com/office/drawing/2014/main" id="{DBF8997C-1519-E64E-8F3C-F2592F5487BD}"/>
              </a:ext>
            </a:extLst>
          </p:cNvPr>
          <p:cNvSpPr txBox="1"/>
          <p:nvPr/>
        </p:nvSpPr>
        <p:spPr>
          <a:xfrm>
            <a:off x="6350402" y="4977534"/>
            <a:ext cx="1624519" cy="738664"/>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DETERMINE OUTPUTS OF VALUE</a:t>
            </a:r>
          </a:p>
        </p:txBody>
      </p:sp>
      <p:sp>
        <p:nvSpPr>
          <p:cNvPr id="23" name="TextBox 22">
            <a:extLst>
              <a:ext uri="{FF2B5EF4-FFF2-40B4-BE49-F238E27FC236}">
                <a16:creationId xmlns:a16="http://schemas.microsoft.com/office/drawing/2014/main" id="{9702B1FB-E11E-404B-AB4C-EA15A697CEC2}"/>
              </a:ext>
            </a:extLst>
          </p:cNvPr>
          <p:cNvSpPr txBox="1"/>
          <p:nvPr/>
        </p:nvSpPr>
        <p:spPr>
          <a:xfrm>
            <a:off x="8290164" y="5101533"/>
            <a:ext cx="1471206" cy="523220"/>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DEFINE SUCCESS</a:t>
            </a:r>
          </a:p>
        </p:txBody>
      </p:sp>
      <p:sp>
        <p:nvSpPr>
          <p:cNvPr id="35" name="TextBox 34">
            <a:extLst>
              <a:ext uri="{FF2B5EF4-FFF2-40B4-BE49-F238E27FC236}">
                <a16:creationId xmlns:a16="http://schemas.microsoft.com/office/drawing/2014/main" id="{271CC16B-7C53-0043-B51B-D0F00A4A91A8}"/>
              </a:ext>
            </a:extLst>
          </p:cNvPr>
          <p:cNvSpPr txBox="1"/>
          <p:nvPr/>
        </p:nvSpPr>
        <p:spPr>
          <a:xfrm>
            <a:off x="2965127" y="2718233"/>
            <a:ext cx="1352144" cy="523220"/>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PEOPLE ARE EQUIPPED</a:t>
            </a:r>
          </a:p>
        </p:txBody>
      </p:sp>
      <p:sp>
        <p:nvSpPr>
          <p:cNvPr id="36" name="TextBox 35">
            <a:extLst>
              <a:ext uri="{FF2B5EF4-FFF2-40B4-BE49-F238E27FC236}">
                <a16:creationId xmlns:a16="http://schemas.microsoft.com/office/drawing/2014/main" id="{43C75F6E-C465-284E-992F-FCA696D3EDD5}"/>
              </a:ext>
            </a:extLst>
          </p:cNvPr>
          <p:cNvSpPr txBox="1"/>
          <p:nvPr/>
        </p:nvSpPr>
        <p:spPr>
          <a:xfrm>
            <a:off x="4771028" y="2711590"/>
            <a:ext cx="1471206" cy="523220"/>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TO PERFORM TASK</a:t>
            </a:r>
          </a:p>
        </p:txBody>
      </p:sp>
      <p:sp>
        <p:nvSpPr>
          <p:cNvPr id="37" name="TextBox 36">
            <a:extLst>
              <a:ext uri="{FF2B5EF4-FFF2-40B4-BE49-F238E27FC236}">
                <a16:creationId xmlns:a16="http://schemas.microsoft.com/office/drawing/2014/main" id="{94603A3C-60A8-2446-9017-8D9B80ED7E12}"/>
              </a:ext>
            </a:extLst>
          </p:cNvPr>
          <p:cNvSpPr txBox="1"/>
          <p:nvPr/>
        </p:nvSpPr>
        <p:spPr>
          <a:xfrm>
            <a:off x="6590351" y="2718233"/>
            <a:ext cx="1624519" cy="523220"/>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THAT PRODUCE OUTCOMES</a:t>
            </a:r>
          </a:p>
        </p:txBody>
      </p:sp>
      <p:sp>
        <p:nvSpPr>
          <p:cNvPr id="38" name="TextBox 37">
            <a:extLst>
              <a:ext uri="{FF2B5EF4-FFF2-40B4-BE49-F238E27FC236}">
                <a16:creationId xmlns:a16="http://schemas.microsoft.com/office/drawing/2014/main" id="{32EC2AD2-FDAC-FD4E-BB2A-4306D261D98E}"/>
              </a:ext>
            </a:extLst>
          </p:cNvPr>
          <p:cNvSpPr txBox="1"/>
          <p:nvPr/>
        </p:nvSpPr>
        <p:spPr>
          <a:xfrm>
            <a:off x="8463942" y="2711590"/>
            <a:ext cx="1471206" cy="523220"/>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THAT ACHIEVE GOALS</a:t>
            </a:r>
          </a:p>
        </p:txBody>
      </p:sp>
      <p:sp>
        <p:nvSpPr>
          <p:cNvPr id="41" name="5-point Star 40">
            <a:extLst>
              <a:ext uri="{FF2B5EF4-FFF2-40B4-BE49-F238E27FC236}">
                <a16:creationId xmlns:a16="http://schemas.microsoft.com/office/drawing/2014/main" id="{8CA1C918-F4BE-AE4D-A04B-749548B77F49}"/>
              </a:ext>
            </a:extLst>
          </p:cNvPr>
          <p:cNvSpPr/>
          <p:nvPr/>
        </p:nvSpPr>
        <p:spPr>
          <a:xfrm>
            <a:off x="8811759" y="4617785"/>
            <a:ext cx="428017" cy="428017"/>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208271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BFE"/>
        </a:solidFill>
        <a:effectLst/>
      </p:bgPr>
    </p:bg>
    <p:spTree>
      <p:nvGrpSpPr>
        <p:cNvPr id="1" name=""/>
        <p:cNvGrpSpPr/>
        <p:nvPr/>
      </p:nvGrpSpPr>
      <p:grpSpPr>
        <a:xfrm>
          <a:off x="0" y="0"/>
          <a:ext cx="0" cy="0"/>
          <a:chOff x="0" y="0"/>
          <a:chExt cx="0" cy="0"/>
        </a:xfrm>
      </p:grpSpPr>
      <p:pic>
        <p:nvPicPr>
          <p:cNvPr id="1026" name="Picture 2" descr="Portrait of tired and depressed caucasian guy, hiding his face, facepalm and sobbing, feel distressed and emotional burnount working remote from home during pandemic quarantine, white wall Free Photo">
            <a:extLst>
              <a:ext uri="{FF2B5EF4-FFF2-40B4-BE49-F238E27FC236}">
                <a16:creationId xmlns:a16="http://schemas.microsoft.com/office/drawing/2014/main" id="{8C3FED22-57E5-0549-9844-CBF7E5043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6941" y="352827"/>
            <a:ext cx="9765556" cy="65051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DD8744B-A19C-B548-A039-64904FBA2787}"/>
              </a:ext>
            </a:extLst>
          </p:cNvPr>
          <p:cNvSpPr/>
          <p:nvPr/>
        </p:nvSpPr>
        <p:spPr>
          <a:xfrm>
            <a:off x="735380" y="2828835"/>
            <a:ext cx="5549916" cy="1200329"/>
          </a:xfrm>
          <a:prstGeom prst="rect">
            <a:avLst/>
          </a:prstGeom>
        </p:spPr>
        <p:txBody>
          <a:bodyPr wrap="square">
            <a:spAutoFit/>
          </a:bodyPr>
          <a:lstStyle/>
          <a:p>
            <a:r>
              <a:rPr lang="en-US" sz="3600" dirty="0">
                <a:latin typeface="Arial" panose="020B0604020202020204" pitchFamily="34" charset="0"/>
                <a:cs typeface="Arial" panose="020B0604020202020204" pitchFamily="34" charset="0"/>
              </a:rPr>
              <a:t>How is burnout </a:t>
            </a:r>
            <a:r>
              <a:rPr lang="en-US" sz="3600" b="1" dirty="0">
                <a:solidFill>
                  <a:srgbClr val="2F8DFF"/>
                </a:solidFill>
                <a:latin typeface="Arial" panose="020B0604020202020204" pitchFamily="34" charset="0"/>
                <a:cs typeface="Arial" panose="020B0604020202020204" pitchFamily="34" charset="0"/>
              </a:rPr>
              <a:t>affecting </a:t>
            </a:r>
            <a:r>
              <a:rPr lang="en-US" sz="3600" dirty="0">
                <a:latin typeface="Arial" panose="020B0604020202020204" pitchFamily="34" charset="0"/>
                <a:cs typeface="Arial" panose="020B0604020202020204" pitchFamily="34" charset="0"/>
              </a:rPr>
              <a:t>you and/or your team?</a:t>
            </a:r>
          </a:p>
        </p:txBody>
      </p:sp>
      <p:pic>
        <p:nvPicPr>
          <p:cNvPr id="3" name="Picture 2" descr="SHIFT">
            <a:extLst>
              <a:ext uri="{FF2B5EF4-FFF2-40B4-BE49-F238E27FC236}">
                <a16:creationId xmlns:a16="http://schemas.microsoft.com/office/drawing/2014/main" id="{F770F0C7-0697-6F49-8A7C-EB51111340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23001" y="352829"/>
            <a:ext cx="504239" cy="50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057525"/>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F59DA15E-3DFD-1349-8663-8024F8F15824}"/>
              </a:ext>
            </a:extLst>
          </p:cNvPr>
          <p:cNvSpPr/>
          <p:nvPr/>
        </p:nvSpPr>
        <p:spPr>
          <a:xfrm>
            <a:off x="838200" y="1510144"/>
            <a:ext cx="10484801" cy="4441105"/>
          </a:xfrm>
          <a:prstGeom prst="roundRect">
            <a:avLst>
              <a:gd name="adj" fmla="val 1380"/>
            </a:avLst>
          </a:prstGeom>
          <a:solidFill>
            <a:schemeClr val="bg1"/>
          </a:solidFill>
          <a:ln>
            <a:noFill/>
          </a:ln>
          <a:effectLst>
            <a:outerShdw blurRad="252313"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D451B7-76BF-4BB6-A58C-901438471F97}"/>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Resources</a:t>
            </a:r>
          </a:p>
        </p:txBody>
      </p:sp>
      <p:sp>
        <p:nvSpPr>
          <p:cNvPr id="3" name="Content Placeholder 2">
            <a:extLst>
              <a:ext uri="{FF2B5EF4-FFF2-40B4-BE49-F238E27FC236}">
                <a16:creationId xmlns:a16="http://schemas.microsoft.com/office/drawing/2014/main" id="{20F4FEFD-8508-4F1C-BB21-32C6FE0FD041}"/>
              </a:ext>
            </a:extLst>
          </p:cNvPr>
          <p:cNvSpPr>
            <a:spLocks noGrp="1"/>
          </p:cNvSpPr>
          <p:nvPr>
            <p:ph idx="1"/>
          </p:nvPr>
        </p:nvSpPr>
        <p:spPr>
          <a:xfrm>
            <a:off x="1188396" y="1629096"/>
            <a:ext cx="10515600" cy="4351338"/>
          </a:xfrm>
        </p:spPr>
        <p:txBody>
          <a:bodyPr>
            <a:normAutofit/>
          </a:bodyPr>
          <a:lstStyle/>
          <a:p>
            <a:pPr marL="0" indent="0">
              <a:buNone/>
            </a:pPr>
            <a:r>
              <a:rPr lang="en-US" sz="1800" dirty="0">
                <a:latin typeface="Arial" panose="020B0604020202020204" pitchFamily="34" charset="0"/>
                <a:cs typeface="Arial" panose="020B0604020202020204" pitchFamily="34" charset="0"/>
              </a:rPr>
              <a:t>21 Best Stay Interview Questions </a:t>
            </a:r>
          </a:p>
          <a:p>
            <a:pPr marL="0" indent="0">
              <a:buNone/>
            </a:pPr>
            <a:r>
              <a:rPr lang="en-US" sz="1800" dirty="0">
                <a:solidFill>
                  <a:srgbClr val="2F8D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https://www.aihr.com/blog/stay-interview-questions/</a:t>
            </a:r>
            <a:endParaRPr lang="en-US" sz="1800" dirty="0">
              <a:solidFill>
                <a:srgbClr val="2F8DFF"/>
              </a:solidFill>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HBR article, Burnout Is About Your Workplace, Not Your People: </a:t>
            </a:r>
          </a:p>
          <a:p>
            <a:pPr marL="0" indent="0">
              <a:buNone/>
            </a:pPr>
            <a:r>
              <a:rPr lang="en-US" sz="1800" dirty="0">
                <a:solidFill>
                  <a:srgbClr val="2F8DF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https://hbr.org/2019/12/burnout-is-about-your-workplace-not-your-people</a:t>
            </a:r>
            <a:endParaRPr lang="en-US" sz="1800" dirty="0">
              <a:solidFill>
                <a:srgbClr val="2F8DFF"/>
              </a:solidFill>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SHIFT Blog</a:t>
            </a:r>
          </a:p>
          <a:p>
            <a:pPr marL="0" indent="0">
              <a:buNone/>
            </a:pPr>
            <a:r>
              <a:rPr lang="en-US" sz="1800" dirty="0">
                <a:solidFill>
                  <a:srgbClr val="2F8DFF"/>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https://www.shiftthework.com/blog</a:t>
            </a:r>
            <a:r>
              <a:rPr lang="en-US" sz="1800" dirty="0">
                <a:solidFill>
                  <a:srgbClr val="2F8DFF"/>
                </a:solidFill>
                <a:latin typeface="Arial" panose="020B0604020202020204" pitchFamily="34" charset="0"/>
                <a:cs typeface="Arial" panose="020B0604020202020204" pitchFamily="34" charset="0"/>
              </a:rPr>
              <a:t> </a:t>
            </a:r>
          </a:p>
          <a:p>
            <a:pPr marL="0" indent="0">
              <a:buNone/>
            </a:pPr>
            <a:endParaRPr lang="en-US" sz="1800" dirty="0">
              <a:solidFill>
                <a:srgbClr val="2F8DFF"/>
              </a:solidFill>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THRIVE Accelerators</a:t>
            </a:r>
          </a:p>
          <a:p>
            <a:pPr marL="0" indent="0">
              <a:buNone/>
            </a:pPr>
            <a:r>
              <a:rPr lang="en-US" sz="1800" dirty="0">
                <a:solidFill>
                  <a:srgbClr val="2F8DFF"/>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https://thrive.shiftthework.com/accelerators</a:t>
            </a:r>
            <a:endParaRPr lang="en-US" sz="1800" dirty="0">
              <a:solidFill>
                <a:srgbClr val="2F8DFF"/>
              </a:solidFill>
              <a:latin typeface="Arial" panose="020B0604020202020204" pitchFamily="34" charset="0"/>
              <a:cs typeface="Arial" panose="020B0604020202020204" pitchFamily="34" charset="0"/>
            </a:endParaRPr>
          </a:p>
        </p:txBody>
      </p:sp>
      <p:pic>
        <p:nvPicPr>
          <p:cNvPr id="4" name="Picture 3" descr="SHIFT">
            <a:extLst>
              <a:ext uri="{FF2B5EF4-FFF2-40B4-BE49-F238E27FC236}">
                <a16:creationId xmlns:a16="http://schemas.microsoft.com/office/drawing/2014/main" id="{4922222B-5F98-CE45-A836-6AC6CC860C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23001" y="352829"/>
            <a:ext cx="504239" cy="50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114650"/>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C32D5D4C-0972-9644-A125-B19720C4564C}"/>
              </a:ext>
            </a:extLst>
          </p:cNvPr>
          <p:cNvSpPr/>
          <p:nvPr/>
        </p:nvSpPr>
        <p:spPr>
          <a:xfrm>
            <a:off x="1169233" y="2528323"/>
            <a:ext cx="8900890" cy="1274164"/>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7924F-80C0-4507-90C5-E1C62856E986}"/>
              </a:ext>
            </a:extLst>
          </p:cNvPr>
          <p:cNvSpPr>
            <a:spLocks noGrp="1"/>
          </p:cNvSpPr>
          <p:nvPr>
            <p:ph type="title"/>
          </p:nvPr>
        </p:nvSpPr>
        <p:spPr>
          <a:xfrm>
            <a:off x="1169233" y="729266"/>
            <a:ext cx="8067914" cy="1051592"/>
          </a:xfrm>
        </p:spPr>
        <p:txBody>
          <a:bodyPr>
            <a:normAutofit/>
          </a:bodyPr>
          <a:lstStyle/>
          <a:p>
            <a:r>
              <a:rPr lang="en-US" sz="4000" b="1" dirty="0">
                <a:latin typeface="Arial" panose="020B0604020202020204" pitchFamily="34" charset="0"/>
                <a:cs typeface="Arial" panose="020B0604020202020204" pitchFamily="34" charset="0"/>
              </a:rPr>
              <a:t>Now what?</a:t>
            </a:r>
          </a:p>
        </p:txBody>
      </p:sp>
      <p:pic>
        <p:nvPicPr>
          <p:cNvPr id="11" name="Picture 2" descr="SHIFT">
            <a:extLst>
              <a:ext uri="{FF2B5EF4-FFF2-40B4-BE49-F238E27FC236}">
                <a16:creationId xmlns:a16="http://schemas.microsoft.com/office/drawing/2014/main" id="{FFF4EE48-1AEC-564D-884E-DDEBE0083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3001" y="352829"/>
            <a:ext cx="504239" cy="50423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901899B-06AF-C64B-9A71-F40325AB3EF9}"/>
              </a:ext>
            </a:extLst>
          </p:cNvPr>
          <p:cNvSpPr/>
          <p:nvPr/>
        </p:nvSpPr>
        <p:spPr>
          <a:xfrm>
            <a:off x="2856627" y="2793562"/>
            <a:ext cx="7072819" cy="1015663"/>
          </a:xfrm>
          <a:prstGeom prst="rect">
            <a:avLst/>
          </a:prstGeom>
        </p:spPr>
        <p:txBody>
          <a:bodyPr wrap="square">
            <a:spAutoFit/>
          </a:bodyPr>
          <a:lstStyle/>
          <a:p>
            <a:pPr>
              <a:buClr>
                <a:srgbClr val="2F8DFF"/>
              </a:buClr>
              <a:buSzPct val="75000"/>
            </a:pPr>
            <a:r>
              <a:rPr lang="en-US" sz="2000" dirty="0">
                <a:latin typeface="Arial" panose="020B0604020202020204" pitchFamily="34" charset="0"/>
                <a:cs typeface="Arial" panose="020B0604020202020204" pitchFamily="34" charset="0"/>
              </a:rPr>
              <a:t>Interested in a free 1:1 burnout prevention strategy session? Email us at </a:t>
            </a:r>
            <a:r>
              <a:rPr lang="en-US" sz="2000" dirty="0">
                <a:latin typeface="Arial" panose="020B0604020202020204" pitchFamily="34" charset="0"/>
                <a:cs typeface="Arial" panose="020B0604020202020204" pitchFamily="34" charset="0"/>
                <a:hlinkClick r:id="rId4"/>
              </a:rPr>
              <a:t>team@shiftthework.com</a:t>
            </a: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D3A36A6D-81D1-264E-9ADC-5DA914968489}"/>
              </a:ext>
            </a:extLst>
          </p:cNvPr>
          <p:cNvSpPr/>
          <p:nvPr/>
        </p:nvSpPr>
        <p:spPr>
          <a:xfrm>
            <a:off x="1505931" y="2660603"/>
            <a:ext cx="1042398" cy="1042398"/>
          </a:xfrm>
          <a:prstGeom prst="ellipse">
            <a:avLst/>
          </a:prstGeom>
          <a:solidFill>
            <a:srgbClr val="2F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Group brainstorm">
            <a:extLst>
              <a:ext uri="{FF2B5EF4-FFF2-40B4-BE49-F238E27FC236}">
                <a16:creationId xmlns:a16="http://schemas.microsoft.com/office/drawing/2014/main" id="{8B845E12-A710-1B48-9FDF-4E3A077817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3103" y="2760149"/>
            <a:ext cx="728054" cy="728054"/>
          </a:xfrm>
          <a:prstGeom prst="rect">
            <a:avLst/>
          </a:prstGeom>
        </p:spPr>
      </p:pic>
    </p:spTree>
    <p:extLst>
      <p:ext uri="{BB962C8B-B14F-4D97-AF65-F5344CB8AC3E}">
        <p14:creationId xmlns:p14="http://schemas.microsoft.com/office/powerpoint/2010/main" val="621454227"/>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sky, water, sunset&#10;&#10;Description automatically generated">
            <a:extLst>
              <a:ext uri="{FF2B5EF4-FFF2-40B4-BE49-F238E27FC236}">
                <a16:creationId xmlns:a16="http://schemas.microsoft.com/office/drawing/2014/main" id="{C7FA3D9F-B3B6-42C4-8633-4BEBF777A306}"/>
              </a:ext>
            </a:extLst>
          </p:cNvPr>
          <p:cNvPicPr>
            <a:picLocks noChangeAspect="1"/>
          </p:cNvPicPr>
          <p:nvPr/>
        </p:nvPicPr>
        <p:blipFill rotWithShape="1">
          <a:blip r:embed="rId2"/>
          <a:srcRect t="19356" b="5644"/>
          <a:stretch/>
        </p:blipFill>
        <p:spPr>
          <a:xfrm>
            <a:off x="0" y="-1"/>
            <a:ext cx="12192000" cy="6858001"/>
          </a:xfrm>
          <a:prstGeom prst="rect">
            <a:avLst/>
          </a:prstGeom>
        </p:spPr>
      </p:pic>
      <p:sp>
        <p:nvSpPr>
          <p:cNvPr id="10" name="Rectangle 9">
            <a:extLst>
              <a:ext uri="{FF2B5EF4-FFF2-40B4-BE49-F238E27FC236}">
                <a16:creationId xmlns:a16="http://schemas.microsoft.com/office/drawing/2014/main" id="{AFF0E517-C0D2-4F4B-983E-DCD0EDB86284}"/>
              </a:ext>
            </a:extLst>
          </p:cNvPr>
          <p:cNvSpPr/>
          <p:nvPr/>
        </p:nvSpPr>
        <p:spPr>
          <a:xfrm rot="5400000">
            <a:off x="2680099" y="-2680097"/>
            <a:ext cx="6856413" cy="12216608"/>
          </a:xfrm>
          <a:prstGeom prst="rect">
            <a:avLst/>
          </a:prstGeom>
          <a:gradFill>
            <a:gsLst>
              <a:gs pos="0">
                <a:srgbClr val="0C2340">
                  <a:alpha val="73859"/>
                </a:srgb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607" rtl="0" eaLnBrk="0" fontAlgn="base" latinLnBrk="0" hangingPunct="0">
              <a:lnSpc>
                <a:spcPct val="100000"/>
              </a:lnSpc>
              <a:spcBef>
                <a:spcPct val="0"/>
              </a:spcBef>
              <a:spcAft>
                <a:spcPct val="0"/>
              </a:spcAft>
              <a:buClrTx/>
              <a:buSzTx/>
              <a:buFontTx/>
              <a:buNone/>
              <a:tabLst/>
              <a:defRPr/>
            </a:pPr>
            <a:endParaRPr kumimoji="0" lang="en-US" sz="3599" b="0" i="0" u="none" strike="noStrike" kern="1200" cap="none" spc="0" normalizeH="0" baseline="0" noProof="0">
              <a:ln>
                <a:noFill/>
              </a:ln>
              <a:solidFill>
                <a:srgbClr val="FFFFFF"/>
              </a:solidFill>
              <a:effectLst/>
              <a:uLnTx/>
              <a:uFillTx/>
              <a:latin typeface="Lato Light"/>
              <a:ea typeface="+mn-ea"/>
              <a:cs typeface="+mn-cs"/>
            </a:endParaRPr>
          </a:p>
        </p:txBody>
      </p:sp>
      <p:sp>
        <p:nvSpPr>
          <p:cNvPr id="12" name="Rectangle 11">
            <a:extLst>
              <a:ext uri="{FF2B5EF4-FFF2-40B4-BE49-F238E27FC236}">
                <a16:creationId xmlns:a16="http://schemas.microsoft.com/office/drawing/2014/main" id="{0A7D4D8B-7FA4-8B46-8754-2737EDB11892}"/>
              </a:ext>
            </a:extLst>
          </p:cNvPr>
          <p:cNvSpPr/>
          <p:nvPr/>
        </p:nvSpPr>
        <p:spPr>
          <a:xfrm>
            <a:off x="610088" y="2983032"/>
            <a:ext cx="8577469" cy="2970295"/>
          </a:xfrm>
          <a:prstGeom prst="rect">
            <a:avLst/>
          </a:prstGeom>
          <a:solidFill>
            <a:srgbClr val="2F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Open quotation mark with solid fill">
            <a:extLst>
              <a:ext uri="{FF2B5EF4-FFF2-40B4-BE49-F238E27FC236}">
                <a16:creationId xmlns:a16="http://schemas.microsoft.com/office/drawing/2014/main" id="{EDBFE27E-DF1A-064E-A8A6-892D376818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247" y="2289873"/>
            <a:ext cx="1252671" cy="1252671"/>
          </a:xfrm>
          <a:prstGeom prst="rect">
            <a:avLst/>
          </a:prstGeom>
        </p:spPr>
      </p:pic>
      <p:pic>
        <p:nvPicPr>
          <p:cNvPr id="15" name="Picture 14">
            <a:extLst>
              <a:ext uri="{FF2B5EF4-FFF2-40B4-BE49-F238E27FC236}">
                <a16:creationId xmlns:a16="http://schemas.microsoft.com/office/drawing/2014/main" id="{C7D113F3-17DA-B74D-BA44-7F9F220F1DCF}"/>
              </a:ext>
            </a:extLst>
          </p:cNvPr>
          <p:cNvPicPr>
            <a:picLocks noChangeAspect="1"/>
          </p:cNvPicPr>
          <p:nvPr/>
        </p:nvPicPr>
        <p:blipFill>
          <a:blip r:embed="rId5"/>
          <a:stretch>
            <a:fillRect/>
          </a:stretch>
        </p:blipFill>
        <p:spPr>
          <a:xfrm>
            <a:off x="11355531" y="335015"/>
            <a:ext cx="346993" cy="470218"/>
          </a:xfrm>
          <a:prstGeom prst="rect">
            <a:avLst/>
          </a:prstGeom>
        </p:spPr>
      </p:pic>
      <p:sp>
        <p:nvSpPr>
          <p:cNvPr id="13" name="TextBox 12">
            <a:extLst>
              <a:ext uri="{FF2B5EF4-FFF2-40B4-BE49-F238E27FC236}">
                <a16:creationId xmlns:a16="http://schemas.microsoft.com/office/drawing/2014/main" id="{1A21B9A2-950C-4FE0-AEE8-1F2EA27E5591}"/>
              </a:ext>
            </a:extLst>
          </p:cNvPr>
          <p:cNvSpPr txBox="1"/>
          <p:nvPr/>
        </p:nvSpPr>
        <p:spPr>
          <a:xfrm>
            <a:off x="1607073" y="3327762"/>
            <a:ext cx="7371557" cy="1815882"/>
          </a:xfrm>
          <a:prstGeom prst="rect">
            <a:avLst/>
          </a:prstGeom>
          <a:noFill/>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Good results put you out of business. Great results keep you in the middle of the pack. Organizations that THRIVE set new standards for business.</a:t>
            </a:r>
            <a:endParaRPr lang="en-US" sz="1600" b="1"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4799576-38EA-7341-BD3F-C43A86624CB0}"/>
              </a:ext>
            </a:extLst>
          </p:cNvPr>
          <p:cNvSpPr/>
          <p:nvPr/>
        </p:nvSpPr>
        <p:spPr>
          <a:xfrm>
            <a:off x="1607073" y="5303708"/>
            <a:ext cx="2924840" cy="369332"/>
          </a:xfrm>
          <a:prstGeom prst="rect">
            <a:avLst/>
          </a:prstGeom>
        </p:spPr>
        <p:txBody>
          <a:bodyPr wrap="none">
            <a:spAutoFit/>
          </a:bodyPr>
          <a:lstStyle/>
          <a:p>
            <a:r>
              <a:rPr lang="en-US" dirty="0">
                <a:solidFill>
                  <a:schemeClr val="bg1"/>
                </a:solidFill>
                <a:latin typeface="Arial" panose="020B0604020202020204" pitchFamily="34" charset="0"/>
                <a:cs typeface="Arial" panose="020B0604020202020204" pitchFamily="34" charset="0"/>
              </a:rPr>
              <a:t>Andrew Freedman - Thrive</a:t>
            </a:r>
          </a:p>
        </p:txBody>
      </p:sp>
    </p:spTree>
    <p:extLst>
      <p:ext uri="{BB962C8B-B14F-4D97-AF65-F5344CB8AC3E}">
        <p14:creationId xmlns:p14="http://schemas.microsoft.com/office/powerpoint/2010/main" val="1838833667"/>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8A804-F9D0-4B37-9FA8-A1DF7E96400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77DF4FA-E08D-4795-90E6-1C1A75337BEA}"/>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7AD30639-C307-4D2B-BCAD-1F2E890DCE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1152"/>
            <a:ext cx="12192000" cy="6869151"/>
          </a:xfrm>
          <a:prstGeom prst="rect">
            <a:avLst/>
          </a:prstGeom>
        </p:spPr>
      </p:pic>
    </p:spTree>
    <p:extLst>
      <p:ext uri="{BB962C8B-B14F-4D97-AF65-F5344CB8AC3E}">
        <p14:creationId xmlns:p14="http://schemas.microsoft.com/office/powerpoint/2010/main" val="178410500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9D39C8A0-2604-B747-A49A-7F5B35715467}"/>
              </a:ext>
            </a:extLst>
          </p:cNvPr>
          <p:cNvSpPr/>
          <p:nvPr/>
        </p:nvSpPr>
        <p:spPr>
          <a:xfrm>
            <a:off x="838200" y="1962607"/>
            <a:ext cx="6096001" cy="1396610"/>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3286C-8B7A-47CD-B4A7-3940858EAC51}"/>
              </a:ext>
            </a:extLst>
          </p:cNvPr>
          <p:cNvSpPr>
            <a:spLocks noGrp="1"/>
          </p:cNvSpPr>
          <p:nvPr>
            <p:ph type="title"/>
          </p:nvPr>
        </p:nvSpPr>
        <p:spPr>
          <a:xfrm>
            <a:off x="838200" y="451752"/>
            <a:ext cx="10515600" cy="1325563"/>
          </a:xfrm>
        </p:spPr>
        <p:txBody>
          <a:bodyPr>
            <a:normAutofit/>
          </a:bodyPr>
          <a:lstStyle/>
          <a:p>
            <a:r>
              <a:rPr lang="en-US" sz="3600" dirty="0">
                <a:latin typeface="Arial" panose="020B0604020202020204" pitchFamily="34" charset="0"/>
                <a:cs typeface="Arial" panose="020B0604020202020204" pitchFamily="34" charset="0"/>
              </a:rPr>
              <a:t>Burnout </a:t>
            </a:r>
            <a:br>
              <a:rPr lang="en-US" sz="3600" dirty="0">
                <a:latin typeface="Arial" panose="020B0604020202020204" pitchFamily="34" charset="0"/>
                <a:cs typeface="Arial" panose="020B0604020202020204" pitchFamily="34" charset="0"/>
              </a:rPr>
            </a:br>
            <a:r>
              <a:rPr lang="en-US" sz="3600" b="1" dirty="0">
                <a:solidFill>
                  <a:srgbClr val="2F8DFF"/>
                </a:solidFill>
                <a:latin typeface="Arial" panose="020B0604020202020204" pitchFamily="34" charset="0"/>
                <a:cs typeface="Arial" panose="020B0604020202020204" pitchFamily="34" charset="0"/>
              </a:rPr>
              <a:t>An Occupational Phenomenon</a:t>
            </a:r>
          </a:p>
        </p:txBody>
      </p:sp>
      <p:sp>
        <p:nvSpPr>
          <p:cNvPr id="6" name="Rectangle 5">
            <a:extLst>
              <a:ext uri="{FF2B5EF4-FFF2-40B4-BE49-F238E27FC236}">
                <a16:creationId xmlns:a16="http://schemas.microsoft.com/office/drawing/2014/main" id="{FBAD2B8B-315E-A44C-A64E-1010EABB4766}"/>
              </a:ext>
            </a:extLst>
          </p:cNvPr>
          <p:cNvSpPr/>
          <p:nvPr/>
        </p:nvSpPr>
        <p:spPr>
          <a:xfrm>
            <a:off x="1084446" y="2158888"/>
            <a:ext cx="6096000" cy="1200329"/>
          </a:xfrm>
          <a:prstGeom prst="rect">
            <a:avLst/>
          </a:prstGeom>
        </p:spPr>
        <p:txBody>
          <a:bodyPr>
            <a:spAutoFit/>
          </a:bodyPr>
          <a:lstStyle/>
          <a:p>
            <a:r>
              <a:rPr lang="en-US" dirty="0">
                <a:latin typeface="Arial" panose="020B0604020202020204" pitchFamily="34" charset="0"/>
                <a:cs typeface="Arial" panose="020B0604020202020204" pitchFamily="34" charset="0"/>
              </a:rPr>
              <a:t>​“A syndrome conceptualized as resulting from </a:t>
            </a:r>
            <a:r>
              <a:rPr lang="en-US" b="1" dirty="0">
                <a:latin typeface="Arial" panose="020B0604020202020204" pitchFamily="34" charset="0"/>
                <a:cs typeface="Arial" panose="020B0604020202020204" pitchFamily="34" charset="0"/>
              </a:rPr>
              <a:t>chronic workplace stress that has not been successfully managed</a:t>
            </a:r>
            <a:r>
              <a:rPr lang="en-US" dirty="0">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endParaRPr lang="en-US" dirty="0"/>
          </a:p>
        </p:txBody>
      </p:sp>
      <p:sp>
        <p:nvSpPr>
          <p:cNvPr id="8" name="Rounded Rectangle 7">
            <a:extLst>
              <a:ext uri="{FF2B5EF4-FFF2-40B4-BE49-F238E27FC236}">
                <a16:creationId xmlns:a16="http://schemas.microsoft.com/office/drawing/2014/main" id="{5E371171-5A06-9344-80A5-D153ED47855C}"/>
              </a:ext>
            </a:extLst>
          </p:cNvPr>
          <p:cNvSpPr/>
          <p:nvPr/>
        </p:nvSpPr>
        <p:spPr>
          <a:xfrm>
            <a:off x="1866498" y="3555498"/>
            <a:ext cx="8297779" cy="1853900"/>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9FE1422-0C2E-2945-A918-A04E4398DB0D}"/>
              </a:ext>
            </a:extLst>
          </p:cNvPr>
          <p:cNvSpPr/>
          <p:nvPr/>
        </p:nvSpPr>
        <p:spPr>
          <a:xfrm>
            <a:off x="2149239" y="3740790"/>
            <a:ext cx="7732295" cy="1477328"/>
          </a:xfrm>
          <a:prstGeom prst="rect">
            <a:avLst/>
          </a:prstGeom>
        </p:spPr>
        <p:txBody>
          <a:bodyPr wrap="square">
            <a:spAutoFit/>
          </a:bodyPr>
          <a:lstStyle/>
          <a:p>
            <a:r>
              <a:rPr lang="en-US" dirty="0">
                <a:latin typeface="Arial" panose="020B0604020202020204" pitchFamily="34" charset="0"/>
                <a:cs typeface="Arial" panose="020B0604020202020204" pitchFamily="34" charset="0"/>
              </a:rPr>
              <a:t>Not classified as a medical condition, and “refers specifically to phenomena in the occupational context and is characterized by feelings of </a:t>
            </a:r>
            <a:r>
              <a:rPr lang="en-US" b="1" dirty="0">
                <a:latin typeface="Arial" panose="020B0604020202020204" pitchFamily="34" charset="0"/>
                <a:cs typeface="Arial" panose="020B0604020202020204" pitchFamily="34" charset="0"/>
              </a:rPr>
              <a:t>energy depletion or exhaustion</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increased mental distance </a:t>
            </a:r>
            <a:r>
              <a:rPr lang="en-US" dirty="0">
                <a:latin typeface="Arial" panose="020B0604020202020204" pitchFamily="34" charset="0"/>
                <a:cs typeface="Arial" panose="020B0604020202020204" pitchFamily="34" charset="0"/>
              </a:rPr>
              <a:t>from one’s job, or </a:t>
            </a:r>
            <a:r>
              <a:rPr lang="en-US" b="1" dirty="0">
                <a:latin typeface="Arial" panose="020B0604020202020204" pitchFamily="34" charset="0"/>
                <a:cs typeface="Arial" panose="020B0604020202020204" pitchFamily="34" charset="0"/>
              </a:rPr>
              <a:t>feelings of negativism or cynicism </a:t>
            </a:r>
            <a:r>
              <a:rPr lang="en-US" dirty="0">
                <a:latin typeface="Arial" panose="020B0604020202020204" pitchFamily="34" charset="0"/>
                <a:cs typeface="Arial" panose="020B0604020202020204" pitchFamily="34" charset="0"/>
              </a:rPr>
              <a:t>related to one's job; and </a:t>
            </a:r>
            <a:r>
              <a:rPr lang="en-US" b="1" dirty="0">
                <a:latin typeface="Arial" panose="020B0604020202020204" pitchFamily="34" charset="0"/>
                <a:cs typeface="Arial" panose="020B0604020202020204" pitchFamily="34" charset="0"/>
              </a:rPr>
              <a:t>reduced professional efficacy</a:t>
            </a:r>
            <a:r>
              <a:rPr lang="en-US" dirty="0">
                <a:latin typeface="Arial" panose="020B0604020202020204" pitchFamily="34" charset="0"/>
                <a:cs typeface="Arial" panose="020B0604020202020204" pitchFamily="34" charset="0"/>
              </a:rPr>
              <a:t>.</a:t>
            </a:r>
          </a:p>
        </p:txBody>
      </p:sp>
      <p:pic>
        <p:nvPicPr>
          <p:cNvPr id="10" name="Picture 9" descr="SHIFT">
            <a:extLst>
              <a:ext uri="{FF2B5EF4-FFF2-40B4-BE49-F238E27FC236}">
                <a16:creationId xmlns:a16="http://schemas.microsoft.com/office/drawing/2014/main" id="{106E0882-2690-3647-8EBE-A26EF402A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3001" y="352829"/>
            <a:ext cx="504239" cy="50423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911F026-93CE-0641-A2FB-D6C6D3A60911}"/>
              </a:ext>
            </a:extLst>
          </p:cNvPr>
          <p:cNvSpPr/>
          <p:nvPr/>
        </p:nvSpPr>
        <p:spPr>
          <a:xfrm>
            <a:off x="1866498" y="5594690"/>
            <a:ext cx="8015036" cy="276999"/>
          </a:xfrm>
          <a:prstGeom prst="rect">
            <a:avLst/>
          </a:prstGeom>
        </p:spPr>
        <p:txBody>
          <a:bodyPr wrap="square">
            <a:spAutoFit/>
          </a:bodyPr>
          <a:lstStyle/>
          <a:p>
            <a:r>
              <a:rPr lang="en-US" sz="1200" dirty="0">
                <a:solidFill>
                  <a:schemeClr val="bg1">
                    <a:lumMod val="75000"/>
                  </a:schemeClr>
                </a:solidFill>
                <a:latin typeface="Arial" panose="020B0604020202020204" pitchFamily="34" charset="0"/>
                <a:cs typeface="Arial" panose="020B0604020202020204" pitchFamily="34" charset="0"/>
              </a:rPr>
              <a:t>Source: The 11th revision of the World Health Organization’s </a:t>
            </a:r>
            <a:r>
              <a:rPr lang="en-US" sz="1200" i="1" dirty="0">
                <a:solidFill>
                  <a:schemeClr val="bg1">
                    <a:lumMod val="75000"/>
                  </a:schemeClr>
                </a:solidFill>
                <a:latin typeface="Arial" panose="020B0604020202020204" pitchFamily="34" charset="0"/>
                <a:cs typeface="Arial" panose="020B0604020202020204" pitchFamily="34" charset="0"/>
              </a:rPr>
              <a:t>International Classification of Diseases</a:t>
            </a:r>
            <a:r>
              <a:rPr lang="en-US" sz="1200" dirty="0">
                <a:solidFill>
                  <a:schemeClr val="bg1">
                    <a:lumMod val="75000"/>
                  </a:schemeClr>
                </a:solidFill>
                <a:latin typeface="Arial" panose="020B0604020202020204" pitchFamily="34" charset="0"/>
                <a:cs typeface="Arial" panose="020B0604020202020204" pitchFamily="34" charset="0"/>
              </a:rPr>
              <a:t>, ICD-11</a:t>
            </a:r>
          </a:p>
        </p:txBody>
      </p:sp>
    </p:spTree>
    <p:extLst>
      <p:ext uri="{BB962C8B-B14F-4D97-AF65-F5344CB8AC3E}">
        <p14:creationId xmlns:p14="http://schemas.microsoft.com/office/powerpoint/2010/main" val="321774726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F8D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C220A0-BC4B-194D-8B5E-39BD4D482183}"/>
              </a:ext>
            </a:extLst>
          </p:cNvPr>
          <p:cNvPicPr>
            <a:picLocks noChangeAspect="1"/>
          </p:cNvPicPr>
          <p:nvPr/>
        </p:nvPicPr>
        <p:blipFill>
          <a:blip r:embed="rId3"/>
          <a:stretch>
            <a:fillRect/>
          </a:stretch>
        </p:blipFill>
        <p:spPr>
          <a:xfrm>
            <a:off x="11355531" y="335015"/>
            <a:ext cx="346993" cy="470218"/>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BFC4EA07-B476-B44B-9AA0-87B55156CD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1633" y="0"/>
            <a:ext cx="4848734" cy="6858000"/>
          </a:xfrm>
          <a:prstGeom prst="rect">
            <a:avLst/>
          </a:prstGeom>
        </p:spPr>
      </p:pic>
    </p:spTree>
    <p:extLst>
      <p:ext uri="{BB962C8B-B14F-4D97-AF65-F5344CB8AC3E}">
        <p14:creationId xmlns:p14="http://schemas.microsoft.com/office/powerpoint/2010/main" val="155789311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IFT">
            <a:extLst>
              <a:ext uri="{FF2B5EF4-FFF2-40B4-BE49-F238E27FC236}">
                <a16:creationId xmlns:a16="http://schemas.microsoft.com/office/drawing/2014/main" id="{13EA752D-6AE7-FF45-82F8-F6EBE045D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3001" y="352829"/>
            <a:ext cx="504239" cy="504239"/>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B58FD867-0B77-8C49-B08B-3303CEBA6DF5}"/>
              </a:ext>
            </a:extLst>
          </p:cNvPr>
          <p:cNvSpPr/>
          <p:nvPr/>
        </p:nvSpPr>
        <p:spPr>
          <a:xfrm>
            <a:off x="692731" y="1136201"/>
            <a:ext cx="5173815" cy="1568498"/>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2">
            <a:extLst>
              <a:ext uri="{FF2B5EF4-FFF2-40B4-BE49-F238E27FC236}">
                <a16:creationId xmlns:a16="http://schemas.microsoft.com/office/drawing/2014/main" id="{F2DF3A24-AA4E-9241-A3DA-9784B1B19607}"/>
              </a:ext>
            </a:extLst>
          </p:cNvPr>
          <p:cNvGraphicFramePr/>
          <p:nvPr>
            <p:extLst>
              <p:ext uri="{D42A27DB-BD31-4B8C-83A1-F6EECF244321}">
                <p14:modId xmlns:p14="http://schemas.microsoft.com/office/powerpoint/2010/main" val="393245888"/>
              </p:ext>
            </p:extLst>
          </p:nvPr>
        </p:nvGraphicFramePr>
        <p:xfrm>
          <a:off x="410091" y="1102453"/>
          <a:ext cx="2397043" cy="1568498"/>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a:extLst>
              <a:ext uri="{FF2B5EF4-FFF2-40B4-BE49-F238E27FC236}">
                <a16:creationId xmlns:a16="http://schemas.microsoft.com/office/drawing/2014/main" id="{588038F1-42FB-3540-A47A-CE763724FD19}"/>
              </a:ext>
            </a:extLst>
          </p:cNvPr>
          <p:cNvSpPr/>
          <p:nvPr/>
        </p:nvSpPr>
        <p:spPr>
          <a:xfrm>
            <a:off x="2407868" y="1381841"/>
            <a:ext cx="3458678" cy="1077218"/>
          </a:xfrm>
          <a:prstGeom prst="rect">
            <a:avLst/>
          </a:prstGeom>
        </p:spPr>
        <p:txBody>
          <a:bodyPr wrap="square">
            <a:spAutoFit/>
          </a:bodyPr>
          <a:lstStyle/>
          <a:p>
            <a:r>
              <a:rPr lang="en-US" sz="1600" b="1" dirty="0">
                <a:solidFill>
                  <a:srgbClr val="2F8DFF"/>
                </a:solidFill>
                <a:latin typeface="Arial" panose="020B0604020202020204" pitchFamily="34" charset="0"/>
              </a:rPr>
              <a:t>89% </a:t>
            </a:r>
            <a:r>
              <a:rPr lang="en-US" sz="1600" dirty="0">
                <a:solidFill>
                  <a:srgbClr val="000000"/>
                </a:solidFill>
                <a:latin typeface="Arial" panose="020B0604020202020204" pitchFamily="34" charset="0"/>
              </a:rPr>
              <a:t>of professionals say they are suffering from burnout, with </a:t>
            </a:r>
            <a:r>
              <a:rPr lang="en-US" sz="1600" b="1" dirty="0">
                <a:solidFill>
                  <a:srgbClr val="2F8DFF"/>
                </a:solidFill>
                <a:latin typeface="Arial" panose="020B0604020202020204" pitchFamily="34" charset="0"/>
              </a:rPr>
              <a:t>38%</a:t>
            </a:r>
            <a:r>
              <a:rPr lang="en-US" sz="1600" dirty="0">
                <a:solidFill>
                  <a:srgbClr val="000000"/>
                </a:solidFill>
                <a:latin typeface="Arial" panose="020B0604020202020204" pitchFamily="34" charset="0"/>
              </a:rPr>
              <a:t> saying they are burned out to a great extent</a:t>
            </a:r>
            <a:endParaRPr lang="en-US" sz="1600" dirty="0"/>
          </a:p>
        </p:txBody>
      </p:sp>
      <p:sp>
        <p:nvSpPr>
          <p:cNvPr id="14" name="Rounded Rectangle 13">
            <a:extLst>
              <a:ext uri="{FF2B5EF4-FFF2-40B4-BE49-F238E27FC236}">
                <a16:creationId xmlns:a16="http://schemas.microsoft.com/office/drawing/2014/main" id="{954ABAD2-3182-C04B-AE1A-98BB3C440C31}"/>
              </a:ext>
            </a:extLst>
          </p:cNvPr>
          <p:cNvSpPr/>
          <p:nvPr/>
        </p:nvSpPr>
        <p:spPr>
          <a:xfrm>
            <a:off x="6149186" y="1136201"/>
            <a:ext cx="5173815" cy="1568498"/>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hart 14">
            <a:extLst>
              <a:ext uri="{FF2B5EF4-FFF2-40B4-BE49-F238E27FC236}">
                <a16:creationId xmlns:a16="http://schemas.microsoft.com/office/drawing/2014/main" id="{8DCF7A0F-881F-AA4F-A9F6-884C0075C28C}"/>
              </a:ext>
            </a:extLst>
          </p:cNvPr>
          <p:cNvGraphicFramePr/>
          <p:nvPr>
            <p:extLst>
              <p:ext uri="{D42A27DB-BD31-4B8C-83A1-F6EECF244321}">
                <p14:modId xmlns:p14="http://schemas.microsoft.com/office/powerpoint/2010/main" val="1968922258"/>
              </p:ext>
            </p:extLst>
          </p:nvPr>
        </p:nvGraphicFramePr>
        <p:xfrm>
          <a:off x="5866546" y="1102453"/>
          <a:ext cx="2397043" cy="1568498"/>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6256279-4ACB-0A4E-A709-D227E568024F}"/>
              </a:ext>
            </a:extLst>
          </p:cNvPr>
          <p:cNvSpPr/>
          <p:nvPr/>
        </p:nvSpPr>
        <p:spPr>
          <a:xfrm>
            <a:off x="7970201" y="1475078"/>
            <a:ext cx="3223980" cy="830997"/>
          </a:xfrm>
          <a:prstGeom prst="rect">
            <a:avLst/>
          </a:prstGeom>
        </p:spPr>
        <p:txBody>
          <a:bodyPr wrap="square">
            <a:spAutoFit/>
          </a:bodyPr>
          <a:lstStyle/>
          <a:p>
            <a:r>
              <a:rPr lang="en-US" sz="1600" b="1" dirty="0">
                <a:solidFill>
                  <a:srgbClr val="2F8DFF"/>
                </a:solidFill>
                <a:latin typeface="Arial" panose="020B0604020202020204" pitchFamily="34" charset="0"/>
              </a:rPr>
              <a:t>81% </a:t>
            </a:r>
            <a:r>
              <a:rPr lang="en-US" sz="1600" dirty="0">
                <a:solidFill>
                  <a:srgbClr val="000000"/>
                </a:solidFill>
                <a:latin typeface="Arial" panose="020B0604020202020204" pitchFamily="34" charset="0"/>
              </a:rPr>
              <a:t>say they are more burned out now than they were at the start of the pandemic</a:t>
            </a:r>
            <a:endParaRPr lang="en-US" sz="1600" dirty="0"/>
          </a:p>
        </p:txBody>
      </p:sp>
      <p:sp>
        <p:nvSpPr>
          <p:cNvPr id="17" name="Rounded Rectangle 16">
            <a:extLst>
              <a:ext uri="{FF2B5EF4-FFF2-40B4-BE49-F238E27FC236}">
                <a16:creationId xmlns:a16="http://schemas.microsoft.com/office/drawing/2014/main" id="{9982BC52-DDF8-A84B-8C87-DDE0045ED366}"/>
              </a:ext>
            </a:extLst>
          </p:cNvPr>
          <p:cNvSpPr/>
          <p:nvPr/>
        </p:nvSpPr>
        <p:spPr>
          <a:xfrm>
            <a:off x="692731" y="2797524"/>
            <a:ext cx="5173815" cy="3267716"/>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Chart 17">
            <a:extLst>
              <a:ext uri="{FF2B5EF4-FFF2-40B4-BE49-F238E27FC236}">
                <a16:creationId xmlns:a16="http://schemas.microsoft.com/office/drawing/2014/main" id="{77237820-F0F9-EA4A-9102-73AE3EBE0F18}"/>
              </a:ext>
            </a:extLst>
          </p:cNvPr>
          <p:cNvGraphicFramePr/>
          <p:nvPr>
            <p:extLst>
              <p:ext uri="{D42A27DB-BD31-4B8C-83A1-F6EECF244321}">
                <p14:modId xmlns:p14="http://schemas.microsoft.com/office/powerpoint/2010/main" val="3004136782"/>
              </p:ext>
            </p:extLst>
          </p:nvPr>
        </p:nvGraphicFramePr>
        <p:xfrm>
          <a:off x="644188" y="3650888"/>
          <a:ext cx="1715137" cy="1122295"/>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45A89E11-761C-A64C-8FE1-8E400A244826}"/>
              </a:ext>
            </a:extLst>
          </p:cNvPr>
          <p:cNvSpPr/>
          <p:nvPr/>
        </p:nvSpPr>
        <p:spPr>
          <a:xfrm>
            <a:off x="2259359" y="5088149"/>
            <a:ext cx="3492125" cy="523220"/>
          </a:xfrm>
          <a:prstGeom prst="rect">
            <a:avLst/>
          </a:prstGeom>
        </p:spPr>
        <p:txBody>
          <a:bodyPr wrap="square">
            <a:spAutoFit/>
          </a:bodyPr>
          <a:lstStyle/>
          <a:p>
            <a:pPr fontAlgn="base"/>
            <a:r>
              <a:rPr lang="en-US" sz="1400" b="1" dirty="0">
                <a:latin typeface="Arial" panose="020B0604020202020204" pitchFamily="34" charset="0"/>
              </a:rPr>
              <a:t>11% </a:t>
            </a:r>
            <a:r>
              <a:rPr lang="en-US" sz="1400" dirty="0">
                <a:latin typeface="Arial" panose="020B0604020202020204" pitchFamily="34" charset="0"/>
              </a:rPr>
              <a:t>say they are content or energized </a:t>
            </a:r>
          </a:p>
          <a:p>
            <a:pPr fontAlgn="base"/>
            <a:r>
              <a:rPr lang="en-US" sz="1400" dirty="0">
                <a:latin typeface="Arial" panose="020B0604020202020204" pitchFamily="34" charset="0"/>
              </a:rPr>
              <a:t>(vs 63% pre-pandemic)</a:t>
            </a:r>
            <a:endParaRPr lang="en-US" sz="1400" dirty="0"/>
          </a:p>
        </p:txBody>
      </p:sp>
      <p:sp>
        <p:nvSpPr>
          <p:cNvPr id="21" name="Rectangle 20">
            <a:extLst>
              <a:ext uri="{FF2B5EF4-FFF2-40B4-BE49-F238E27FC236}">
                <a16:creationId xmlns:a16="http://schemas.microsoft.com/office/drawing/2014/main" id="{F8B70494-36FD-B344-9A3D-732B7F8C2399}"/>
              </a:ext>
            </a:extLst>
          </p:cNvPr>
          <p:cNvSpPr/>
          <p:nvPr/>
        </p:nvSpPr>
        <p:spPr>
          <a:xfrm>
            <a:off x="1132572" y="2956091"/>
            <a:ext cx="4084320" cy="584775"/>
          </a:xfrm>
          <a:prstGeom prst="rect">
            <a:avLst/>
          </a:prstGeom>
        </p:spPr>
        <p:txBody>
          <a:bodyPr wrap="square">
            <a:spAutoFit/>
          </a:bodyPr>
          <a:lstStyle/>
          <a:p>
            <a:pPr fontAlgn="base"/>
            <a:r>
              <a:rPr lang="en-US" sz="1600" dirty="0">
                <a:solidFill>
                  <a:srgbClr val="000000"/>
                </a:solidFill>
                <a:latin typeface="Arial" panose="020B0604020202020204" pitchFamily="34" charset="0"/>
              </a:rPr>
              <a:t>When asked to describe how they currently feel when they think about work</a:t>
            </a:r>
          </a:p>
        </p:txBody>
      </p:sp>
      <p:sp>
        <p:nvSpPr>
          <p:cNvPr id="22" name="Rectangle 21">
            <a:extLst>
              <a:ext uri="{FF2B5EF4-FFF2-40B4-BE49-F238E27FC236}">
                <a16:creationId xmlns:a16="http://schemas.microsoft.com/office/drawing/2014/main" id="{899BCAF0-7BCC-464F-B28A-7CAA986A2B79}"/>
              </a:ext>
            </a:extLst>
          </p:cNvPr>
          <p:cNvSpPr/>
          <p:nvPr/>
        </p:nvSpPr>
        <p:spPr>
          <a:xfrm>
            <a:off x="2143857" y="3939774"/>
            <a:ext cx="3492125" cy="523220"/>
          </a:xfrm>
          <a:prstGeom prst="rect">
            <a:avLst/>
          </a:prstGeom>
        </p:spPr>
        <p:txBody>
          <a:bodyPr wrap="square">
            <a:spAutoFit/>
          </a:bodyPr>
          <a:lstStyle/>
          <a:p>
            <a:pPr fontAlgn="base"/>
            <a:r>
              <a:rPr lang="en-US" sz="1400" b="1" dirty="0">
                <a:latin typeface="Arial" panose="020B0604020202020204" pitchFamily="34" charset="0"/>
              </a:rPr>
              <a:t>70% </a:t>
            </a:r>
            <a:r>
              <a:rPr lang="en-US" sz="1400" dirty="0">
                <a:solidFill>
                  <a:srgbClr val="000000"/>
                </a:solidFill>
                <a:latin typeface="Arial" panose="020B0604020202020204" pitchFamily="34" charset="0"/>
              </a:rPr>
              <a:t>say they are anxious and stressed</a:t>
            </a:r>
          </a:p>
          <a:p>
            <a:pPr fontAlgn="base"/>
            <a:r>
              <a:rPr lang="en-US" sz="1400" dirty="0">
                <a:solidFill>
                  <a:srgbClr val="000000"/>
                </a:solidFill>
                <a:latin typeface="Arial" panose="020B0604020202020204" pitchFamily="34" charset="0"/>
              </a:rPr>
              <a:t>(vs 27% pre-pandemic)</a:t>
            </a:r>
          </a:p>
        </p:txBody>
      </p:sp>
      <p:graphicFrame>
        <p:nvGraphicFramePr>
          <p:cNvPr id="23" name="Chart 22">
            <a:extLst>
              <a:ext uri="{FF2B5EF4-FFF2-40B4-BE49-F238E27FC236}">
                <a16:creationId xmlns:a16="http://schemas.microsoft.com/office/drawing/2014/main" id="{0F6698FE-3B43-B04C-82E2-875A578AF706}"/>
              </a:ext>
            </a:extLst>
          </p:cNvPr>
          <p:cNvGraphicFramePr/>
          <p:nvPr>
            <p:extLst>
              <p:ext uri="{D42A27DB-BD31-4B8C-83A1-F6EECF244321}">
                <p14:modId xmlns:p14="http://schemas.microsoft.com/office/powerpoint/2010/main" val="25706062"/>
              </p:ext>
            </p:extLst>
          </p:nvPr>
        </p:nvGraphicFramePr>
        <p:xfrm>
          <a:off x="644188" y="4786148"/>
          <a:ext cx="1715137" cy="1122295"/>
        </p:xfrm>
        <a:graphic>
          <a:graphicData uri="http://schemas.openxmlformats.org/drawingml/2006/chart">
            <c:chart xmlns:c="http://schemas.openxmlformats.org/drawingml/2006/chart" xmlns:r="http://schemas.openxmlformats.org/officeDocument/2006/relationships" r:id="rId7"/>
          </a:graphicData>
        </a:graphic>
      </p:graphicFrame>
      <p:sp>
        <p:nvSpPr>
          <p:cNvPr id="25" name="Rounded Rectangle 24">
            <a:extLst>
              <a:ext uri="{FF2B5EF4-FFF2-40B4-BE49-F238E27FC236}">
                <a16:creationId xmlns:a16="http://schemas.microsoft.com/office/drawing/2014/main" id="{255D6184-BAE2-384F-915B-8190BA76B7AE}"/>
              </a:ext>
            </a:extLst>
          </p:cNvPr>
          <p:cNvSpPr/>
          <p:nvPr/>
        </p:nvSpPr>
        <p:spPr>
          <a:xfrm>
            <a:off x="6149186" y="2807561"/>
            <a:ext cx="5173815" cy="1568498"/>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3D5584A-CA0E-484C-80CC-C1C334C394CD}"/>
              </a:ext>
            </a:extLst>
          </p:cNvPr>
          <p:cNvSpPr/>
          <p:nvPr/>
        </p:nvSpPr>
        <p:spPr>
          <a:xfrm>
            <a:off x="7921658" y="3036006"/>
            <a:ext cx="2910038" cy="1077218"/>
          </a:xfrm>
          <a:prstGeom prst="rect">
            <a:avLst/>
          </a:prstGeom>
        </p:spPr>
        <p:txBody>
          <a:bodyPr wrap="square">
            <a:spAutoFit/>
          </a:bodyPr>
          <a:lstStyle/>
          <a:p>
            <a:r>
              <a:rPr lang="en-US" sz="1600" b="1" dirty="0">
                <a:solidFill>
                  <a:srgbClr val="2F8DFF"/>
                </a:solidFill>
                <a:latin typeface="Arial" panose="020B0604020202020204" pitchFamily="34" charset="0"/>
              </a:rPr>
              <a:t>66% </a:t>
            </a:r>
            <a:r>
              <a:rPr lang="en-US" sz="1600" dirty="0">
                <a:latin typeface="Arial" panose="020B0604020202020204" pitchFamily="34" charset="0"/>
              </a:rPr>
              <a:t>of respondents say there is now more emphasis on employee wellbeing than pre-pandemic</a:t>
            </a:r>
            <a:endParaRPr lang="en-US" sz="1600" dirty="0"/>
          </a:p>
        </p:txBody>
      </p:sp>
      <p:graphicFrame>
        <p:nvGraphicFramePr>
          <p:cNvPr id="26" name="Chart 25">
            <a:extLst>
              <a:ext uri="{FF2B5EF4-FFF2-40B4-BE49-F238E27FC236}">
                <a16:creationId xmlns:a16="http://schemas.microsoft.com/office/drawing/2014/main" id="{583F3525-0C99-7C4D-A78A-DF5DE1BDDA73}"/>
              </a:ext>
            </a:extLst>
          </p:cNvPr>
          <p:cNvGraphicFramePr/>
          <p:nvPr>
            <p:extLst>
              <p:ext uri="{D42A27DB-BD31-4B8C-83A1-F6EECF244321}">
                <p14:modId xmlns:p14="http://schemas.microsoft.com/office/powerpoint/2010/main" val="2270158782"/>
              </p:ext>
            </p:extLst>
          </p:nvPr>
        </p:nvGraphicFramePr>
        <p:xfrm>
          <a:off x="5866546" y="2773813"/>
          <a:ext cx="2397043" cy="1568498"/>
        </p:xfrm>
        <a:graphic>
          <a:graphicData uri="http://schemas.openxmlformats.org/drawingml/2006/chart">
            <c:chart xmlns:c="http://schemas.openxmlformats.org/drawingml/2006/chart" xmlns:r="http://schemas.openxmlformats.org/officeDocument/2006/relationships" r:id="rId8"/>
          </a:graphicData>
        </a:graphic>
      </p:graphicFrame>
      <p:sp>
        <p:nvSpPr>
          <p:cNvPr id="31" name="Rounded Rectangle 30">
            <a:extLst>
              <a:ext uri="{FF2B5EF4-FFF2-40B4-BE49-F238E27FC236}">
                <a16:creationId xmlns:a16="http://schemas.microsoft.com/office/drawing/2014/main" id="{78A0A10C-67AD-A14F-A31E-2B9045CCDDAA}"/>
              </a:ext>
            </a:extLst>
          </p:cNvPr>
          <p:cNvSpPr/>
          <p:nvPr/>
        </p:nvSpPr>
        <p:spPr>
          <a:xfrm>
            <a:off x="6149252" y="4496742"/>
            <a:ext cx="5173815" cy="1568498"/>
          </a:xfrm>
          <a:prstGeom prst="roundRect">
            <a:avLst>
              <a:gd name="adj" fmla="val 6079"/>
            </a:avLst>
          </a:prstGeom>
          <a:solidFill>
            <a:schemeClr val="bg1"/>
          </a:solidFill>
          <a:ln>
            <a:noFill/>
          </a:ln>
          <a:effectLst>
            <a:outerShdw blurRad="264914" dist="38100" dir="5400000" algn="t" rotWithShape="0">
              <a:prstClr val="black">
                <a:alpha val="1752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3" name="Chart 32">
            <a:extLst>
              <a:ext uri="{FF2B5EF4-FFF2-40B4-BE49-F238E27FC236}">
                <a16:creationId xmlns:a16="http://schemas.microsoft.com/office/drawing/2014/main" id="{3985E9B8-4BED-6B40-B2AB-55DD66B647CE}"/>
              </a:ext>
            </a:extLst>
          </p:cNvPr>
          <p:cNvGraphicFramePr/>
          <p:nvPr>
            <p:extLst>
              <p:ext uri="{D42A27DB-BD31-4B8C-83A1-F6EECF244321}">
                <p14:modId xmlns:p14="http://schemas.microsoft.com/office/powerpoint/2010/main" val="1359621261"/>
              </p:ext>
            </p:extLst>
          </p:nvPr>
        </p:nvGraphicFramePr>
        <p:xfrm>
          <a:off x="5866612" y="4462994"/>
          <a:ext cx="2397043" cy="1568498"/>
        </p:xfrm>
        <a:graphic>
          <a:graphicData uri="http://schemas.openxmlformats.org/drawingml/2006/chart">
            <c:chart xmlns:c="http://schemas.openxmlformats.org/drawingml/2006/chart" xmlns:r="http://schemas.openxmlformats.org/officeDocument/2006/relationships" r:id="rId9"/>
          </a:graphicData>
        </a:graphic>
      </p:graphicFrame>
      <p:sp>
        <p:nvSpPr>
          <p:cNvPr id="34" name="Rectangle 33">
            <a:extLst>
              <a:ext uri="{FF2B5EF4-FFF2-40B4-BE49-F238E27FC236}">
                <a16:creationId xmlns:a16="http://schemas.microsoft.com/office/drawing/2014/main" id="{8A7C004E-1BB4-2D41-AB57-B21027F16A0C}"/>
              </a:ext>
            </a:extLst>
          </p:cNvPr>
          <p:cNvSpPr/>
          <p:nvPr/>
        </p:nvSpPr>
        <p:spPr>
          <a:xfrm>
            <a:off x="7970201" y="4844313"/>
            <a:ext cx="2954298" cy="1077218"/>
          </a:xfrm>
          <a:prstGeom prst="rect">
            <a:avLst/>
          </a:prstGeom>
        </p:spPr>
        <p:txBody>
          <a:bodyPr wrap="square">
            <a:spAutoFit/>
          </a:bodyPr>
          <a:lstStyle/>
          <a:p>
            <a:pPr fontAlgn="base"/>
            <a:r>
              <a:rPr lang="en-US" sz="1600" b="1" dirty="0">
                <a:solidFill>
                  <a:srgbClr val="2F8DFF"/>
                </a:solidFill>
                <a:latin typeface="Arial" panose="020B0604020202020204" pitchFamily="34" charset="0"/>
              </a:rPr>
              <a:t>45% </a:t>
            </a:r>
            <a:r>
              <a:rPr lang="en-US" sz="1600" dirty="0">
                <a:solidFill>
                  <a:srgbClr val="000000"/>
                </a:solidFill>
                <a:latin typeface="Arial" panose="020B0604020202020204" pitchFamily="34" charset="0"/>
              </a:rPr>
              <a:t>saying there is now a greater emphasis on leader wellbeing</a:t>
            </a:r>
          </a:p>
          <a:p>
            <a:pPr fontAlgn="base"/>
            <a:endParaRPr lang="en-US" sz="1600" dirty="0">
              <a:solidFill>
                <a:srgbClr val="000000"/>
              </a:solidFill>
              <a:latin typeface="Arial" panose="020B0604020202020204" pitchFamily="34" charset="0"/>
            </a:endParaRPr>
          </a:p>
        </p:txBody>
      </p:sp>
      <p:sp>
        <p:nvSpPr>
          <p:cNvPr id="35" name="Rectangle 34">
            <a:extLst>
              <a:ext uri="{FF2B5EF4-FFF2-40B4-BE49-F238E27FC236}">
                <a16:creationId xmlns:a16="http://schemas.microsoft.com/office/drawing/2014/main" id="{5DD5BFE8-5BAF-C246-B8F8-BA5E12A60516}"/>
              </a:ext>
            </a:extLst>
          </p:cNvPr>
          <p:cNvSpPr/>
          <p:nvPr/>
        </p:nvSpPr>
        <p:spPr>
          <a:xfrm>
            <a:off x="692731" y="6223321"/>
            <a:ext cx="9172661" cy="261610"/>
          </a:xfrm>
          <a:prstGeom prst="rect">
            <a:avLst/>
          </a:prstGeom>
        </p:spPr>
        <p:txBody>
          <a:bodyPr wrap="square">
            <a:spAutoFit/>
          </a:bodyPr>
          <a:lstStyle/>
          <a:p>
            <a:pPr fontAlgn="base"/>
            <a:r>
              <a:rPr lang="en-US" sz="1100" dirty="0">
                <a:solidFill>
                  <a:schemeClr val="bg1">
                    <a:lumMod val="75000"/>
                  </a:schemeClr>
                </a:solidFill>
                <a:latin typeface="Arial" panose="020B0604020202020204" pitchFamily="34" charset="0"/>
              </a:rPr>
              <a:t>Source: </a:t>
            </a:r>
            <a:r>
              <a:rPr lang="en-US" sz="1100" dirty="0">
                <a:solidFill>
                  <a:schemeClr val="bg1">
                    <a:lumMod val="75000"/>
                  </a:schemeClr>
                </a:solidFill>
                <a:latin typeface="Arial" panose="020B0604020202020204" pitchFamily="34" charset="0"/>
                <a:hlinkClick r:id="rId10">
                  <a:extLst>
                    <a:ext uri="{A12FA001-AC4F-418D-AE19-62706E023703}">
                      <ahyp:hlinkClr xmlns:ahyp="http://schemas.microsoft.com/office/drawing/2018/hyperlinkcolor" val="tx"/>
                    </a:ext>
                  </a:extLst>
                </a:hlinkClick>
              </a:rPr>
              <a:t>(Korn Ferry - 9/30/21) Burnout Blues: Korn Ferry Survey Shows Professionals’ Stress Levels Skyrocketing</a:t>
            </a:r>
            <a:r>
              <a:rPr lang="en-US" sz="1100" dirty="0">
                <a:solidFill>
                  <a:schemeClr val="bg1">
                    <a:lumMod val="75000"/>
                  </a:schemeClr>
                </a:solidFill>
                <a:latin typeface="Arial" panose="020B0604020202020204" pitchFamily="34" charset="0"/>
              </a:rPr>
              <a:t> (survey of 672 professionals) </a:t>
            </a:r>
            <a:endParaRPr lang="en-US" sz="1100" dirty="0">
              <a:solidFill>
                <a:schemeClr val="bg1">
                  <a:lumMod val="75000"/>
                </a:schemeClr>
              </a:solidFill>
              <a:latin typeface="Segoe UI" panose="020B0502040204020203" pitchFamily="34" charset="0"/>
            </a:endParaRPr>
          </a:p>
        </p:txBody>
      </p:sp>
    </p:spTree>
    <p:extLst>
      <p:ext uri="{BB962C8B-B14F-4D97-AF65-F5344CB8AC3E}">
        <p14:creationId xmlns:p14="http://schemas.microsoft.com/office/powerpoint/2010/main" val="96556403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F8D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6AE73A-DC43-2548-86C7-9CD08EFE7C38}"/>
              </a:ext>
            </a:extLst>
          </p:cNvPr>
          <p:cNvPicPr>
            <a:picLocks noChangeAspect="1"/>
          </p:cNvPicPr>
          <p:nvPr/>
        </p:nvPicPr>
        <p:blipFill>
          <a:blip r:embed="rId3"/>
          <a:stretch>
            <a:fillRect/>
          </a:stretch>
        </p:blipFill>
        <p:spPr>
          <a:xfrm>
            <a:off x="11355531" y="335015"/>
            <a:ext cx="346993" cy="470218"/>
          </a:xfrm>
          <a:prstGeom prst="rect">
            <a:avLst/>
          </a:prstGeom>
        </p:spPr>
      </p:pic>
      <p:pic>
        <p:nvPicPr>
          <p:cNvPr id="8" name="Picture 2" descr="Worker burnout up during pandemic &#10;Yes, &#10;greatly &#10;38% &#10;Yes, somewhat &#10;51% &#10;Bored &#10;No &#10;Anxious/ &#10;stressed &#10;70% &#10;6% &#10;Energized &#10;5% &#10;Content &#10;11% &#10;Do you feel you are suffering &#10;from burnout? &#10;How do you currently feel &#10;about work? &#10;81% feel more burned out now than &#10;at the start of the pandemic. ">
            <a:extLst>
              <a:ext uri="{FF2B5EF4-FFF2-40B4-BE49-F238E27FC236}">
                <a16:creationId xmlns:a16="http://schemas.microsoft.com/office/drawing/2014/main" id="{C28CC991-59B2-9F48-9077-FE8D5563CA4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623961" y="961403"/>
            <a:ext cx="10905066" cy="5561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08817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rgbClr val="2F8D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6AE73A-DC43-2548-86C7-9CD08EFE7C38}"/>
              </a:ext>
            </a:extLst>
          </p:cNvPr>
          <p:cNvPicPr>
            <a:picLocks noChangeAspect="1"/>
          </p:cNvPicPr>
          <p:nvPr/>
        </p:nvPicPr>
        <p:blipFill>
          <a:blip r:embed="rId3"/>
          <a:stretch>
            <a:fillRect/>
          </a:stretch>
        </p:blipFill>
        <p:spPr>
          <a:xfrm>
            <a:off x="11355531" y="335015"/>
            <a:ext cx="346993" cy="470218"/>
          </a:xfrm>
          <a:prstGeom prst="rect">
            <a:avLst/>
          </a:prstGeom>
        </p:spPr>
      </p:pic>
      <p:pic>
        <p:nvPicPr>
          <p:cNvPr id="4" name="Picture 2" descr="Almost half of all employees report being at least somewhat burned out— &#10;and that's likely an underrepresentation of the real number. &#10;Level of burnout &#10;felt by employees, &#10;% survey participants &#10;Very-high degree &#10;• High degree &#10;Somewhat &#10;Low degree &#10;• Very-low degree &#10;3 &#10;10 &#10;32 &#10;28 &#10;35 &#10;26 &#10;27 &#10;16 &#10;26 &#10;31 &#10;17 &#10;29 &#10;24 &#10;15 &#10;28 &#10;29 &#10;49% &#10;of respondents say &#10;they are feeling at &#10;least somewhat &#10;burned out &#10;Asia Australia Europe Latin &#10;us &#10;Total &#10;America &#10;Note; Burnout is likely underrepresented by our sample Of full-time employees, as employees experiencing burnout are less likely to respond to survey requests. &#10;and those who most burned out may ha•je already left the workforccn &#10;Source; Reimeglne Wo•k; Employee Survey toec 2020—.Jdn 2021. n = 5.048 full-tme employees who work ir, corporste or government settirwö,' &#10;McKinsey &#10;&amp; Company ">
            <a:extLst>
              <a:ext uri="{FF2B5EF4-FFF2-40B4-BE49-F238E27FC236}">
                <a16:creationId xmlns:a16="http://schemas.microsoft.com/office/drawing/2014/main" id="{F2DDDC00-9179-4E41-B226-AA4DB09312D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2022449" y="330012"/>
            <a:ext cx="8147101" cy="6354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02508"/>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18614</TotalTime>
  <Words>2690</Words>
  <Application>Microsoft Macintosh PowerPoint</Application>
  <PresentationFormat>Widescreen</PresentationFormat>
  <Paragraphs>353</Paragraphs>
  <Slides>43</Slides>
  <Notes>34</Notes>
  <HiddenSlides>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Arial Black</vt:lpstr>
      <vt:lpstr>benton-sans</vt:lpstr>
      <vt:lpstr>Calibri</vt:lpstr>
      <vt:lpstr>Calibri Light</vt:lpstr>
      <vt:lpstr>Lato Light</vt:lpstr>
      <vt:lpstr>Segoe UI</vt:lpstr>
      <vt:lpstr>Times New Roman</vt:lpstr>
      <vt:lpstr>Office Theme</vt:lpstr>
      <vt:lpstr>PowerPoint Presentation</vt:lpstr>
      <vt:lpstr>PowerPoint Presentation</vt:lpstr>
      <vt:lpstr>What you’ll learn today</vt:lpstr>
      <vt:lpstr>PowerPoint Presentation</vt:lpstr>
      <vt:lpstr>Burnout  An Occupational Phenomenon</vt:lpstr>
      <vt:lpstr>PowerPoint Presentation</vt:lpstr>
      <vt:lpstr>PowerPoint Presentation</vt:lpstr>
      <vt:lpstr>PowerPoint Presentation</vt:lpstr>
      <vt:lpstr>PowerPoint Presentation</vt:lpstr>
      <vt:lpstr>Top Predictors of Attrition During  the Great Resignation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Stay Interviews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Now what?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Freedman</dc:creator>
  <cp:lastModifiedBy>Julie Gelb</cp:lastModifiedBy>
  <cp:revision>102</cp:revision>
  <cp:lastPrinted>2020-12-15T12:56:41Z</cp:lastPrinted>
  <dcterms:created xsi:type="dcterms:W3CDTF">2020-12-02T15:09:35Z</dcterms:created>
  <dcterms:modified xsi:type="dcterms:W3CDTF">2022-02-23T19:03:06Z</dcterms:modified>
</cp:coreProperties>
</file>